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7" r:id="rId4"/>
    <p:sldId id="278" r:id="rId5"/>
    <p:sldId id="274" r:id="rId6"/>
    <p:sldId id="257" r:id="rId7"/>
    <p:sldId id="258" r:id="rId8"/>
    <p:sldId id="259" r:id="rId9"/>
    <p:sldId id="260" r:id="rId10"/>
    <p:sldId id="271" r:id="rId11"/>
    <p:sldId id="261" r:id="rId12"/>
    <p:sldId id="27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5" r:id="rId22"/>
    <p:sldId id="273" r:id="rId2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FF66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7AD08CA-616F-4A6D-8355-3C37BDCF1DFE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60452D6-87AE-4586-A993-213AB6AB4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39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52D6-87AE-4586-A993-213AB6AB42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3C4D-2726-4576-AFC1-144B6E1E1012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B83C-B6C7-4819-BEE9-5445E26C1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14478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e-payment  for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endParaRPr lang="en-US" sz="5400" b="1" cap="all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686800" cy="4495800"/>
          </a:xfrm>
        </p:spPr>
        <p:txBody>
          <a:bodyPr>
            <a:normAutofit/>
          </a:bodyPr>
          <a:lstStyle/>
          <a:p>
            <a:endParaRPr lang="en-US" sz="5500" b="1" cap="all" dirty="0" smtClean="0">
              <a:solidFill>
                <a:srgbClr val="0070C0"/>
              </a:solidFill>
            </a:endParaRPr>
          </a:p>
          <a:p>
            <a:r>
              <a:rPr lang="en-US" sz="5400" b="1" cap="all" dirty="0" smtClean="0">
                <a:solidFill>
                  <a:srgbClr val="0070C0"/>
                </a:solidFill>
              </a:rPr>
              <a:t>Profession Tax  </a:t>
            </a:r>
            <a:endParaRPr lang="en-US" sz="4400" b="1" cap="all" dirty="0" smtClean="0">
              <a:solidFill>
                <a:srgbClr val="0070C0"/>
              </a:solidFill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GOVERNMENT OF MAHARASHTRA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DEPARTMENT OF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SALES TAX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: PTEC e-payment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12646" r="13889"/>
          <a:stretch>
            <a:fillRect/>
          </a:stretch>
        </p:blipFill>
        <p:spPr bwMode="auto">
          <a:xfrm>
            <a:off x="457200" y="16002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3124200"/>
            <a:ext cx="22860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‘PTEC’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1295400" y="3467100"/>
            <a:ext cx="6096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– 6 : </a:t>
            </a:r>
            <a:r>
              <a:rPr lang="en-US" dirty="0" smtClean="0"/>
              <a:t>Select Location from Drop down list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429000" y="3276600"/>
            <a:ext cx="533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2" cstate="print"/>
          <a:srcRect l="12191" r="13430" b="6939"/>
          <a:stretch>
            <a:fillRect/>
          </a:stretch>
        </p:blipFill>
        <p:spPr bwMode="auto">
          <a:xfrm>
            <a:off x="609600" y="1600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Callout 1 17"/>
          <p:cNvSpPr/>
          <p:nvPr/>
        </p:nvSpPr>
        <p:spPr>
          <a:xfrm>
            <a:off x="4953000" y="3733800"/>
            <a:ext cx="2667000" cy="685800"/>
          </a:xfrm>
          <a:prstGeom prst="borderCallout1">
            <a:avLst>
              <a:gd name="adj1" fmla="val 45013"/>
              <a:gd name="adj2" fmla="val 498"/>
              <a:gd name="adj3" fmla="val 112500"/>
              <a:gd name="adj4" fmla="val -3833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Location from Drop Down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2"/>
          </p:cNvCxnSpPr>
          <p:nvPr/>
        </p:nvCxnSpPr>
        <p:spPr>
          <a:xfrm rot="10800000" flipV="1">
            <a:off x="3962400" y="4076700"/>
            <a:ext cx="9906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Form ID ‘III’ for manual returns i.e. prior to 1/4/2010.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Electronic Return filling is mandatory for all from 1/4/2010.  So select Form ID ‘IIIB’ for electronic returns.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PTEC holders Should select Form ID ‘VIII’ for Tax payment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any other payments select ‘Other’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– 6</a:t>
            </a:r>
            <a:r>
              <a:rPr lang="en-US" dirty="0" smtClean="0"/>
              <a:t> : Select Form ID from Drop Down List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flipH="1">
            <a:off x="3779519" y="3581400"/>
            <a:ext cx="411481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73" y="1600200"/>
            <a:ext cx="863382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477000" y="3276600"/>
            <a:ext cx="20574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Form ID from Drop Down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943600" y="37338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 – 7 </a:t>
            </a:r>
            <a:r>
              <a:rPr lang="en-US" sz="2800" dirty="0" smtClean="0"/>
              <a:t>: Select From Date and To Date from the Calendar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306" r="13659" b="6735"/>
          <a:stretch>
            <a:fillRect/>
          </a:stretch>
        </p:blipFill>
        <p:spPr bwMode="auto">
          <a:xfrm>
            <a:off x="381000" y="838200"/>
            <a:ext cx="85343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2819400"/>
            <a:ext cx="24384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From Date and To 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1000" y="5257800"/>
            <a:ext cx="8382000" cy="12954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 For PTRC, Select Full Financial Year  or Full Month as the case may be. 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 For PTEC, select Full Financial Year, or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For PTEC, select Current + Future 4 F. Y. for </a:t>
            </a:r>
            <a:r>
              <a:rPr lang="en-US" sz="2000" b="1" dirty="0" err="1" smtClean="0">
                <a:solidFill>
                  <a:srgbClr val="FF0000"/>
                </a:solidFill>
              </a:rPr>
              <a:t>Lumpsum</a:t>
            </a:r>
            <a:r>
              <a:rPr lang="en-US" sz="2000" b="1" dirty="0" smtClean="0">
                <a:solidFill>
                  <a:srgbClr val="FF0000"/>
                </a:solidFill>
              </a:rPr>
              <a:t> payment for  5 years (</a:t>
            </a:r>
            <a:r>
              <a:rPr lang="en-US" sz="2000" b="1" dirty="0" err="1" smtClean="0">
                <a:solidFill>
                  <a:srgbClr val="FF0000"/>
                </a:solidFill>
              </a:rPr>
              <a:t>Lumpsum</a:t>
            </a:r>
            <a:r>
              <a:rPr lang="en-US" sz="2000" b="1" dirty="0" smtClean="0">
                <a:solidFill>
                  <a:srgbClr val="FF0000"/>
                </a:solidFill>
              </a:rPr>
              <a:t> payment is applicable only to the persons who are required to pay Rs 2500/- per annum.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505200" y="3429000"/>
            <a:ext cx="457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505200" y="3352800"/>
            <a:ext cx="457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Step – 8 </a:t>
            </a:r>
            <a:r>
              <a:rPr lang="en-US" sz="3400" dirty="0" smtClean="0"/>
              <a:t>: If Form ID is selected as ‘other’ then select proper ‘Remarks’ from Drop Down List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182" r="13544" b="6466"/>
          <a:stretch>
            <a:fillRect/>
          </a:stretch>
        </p:blipFill>
        <p:spPr bwMode="auto">
          <a:xfrm>
            <a:off x="304801" y="1600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58100" y="4648200"/>
            <a:ext cx="29718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proper Remarks if Form ID is ‘Other”. 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7239000" y="5105400"/>
            <a:ext cx="4191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58100" y="5638800"/>
            <a:ext cx="29718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case of payment under Amnesty / Incentive scheme etc select remarks as ‘Compounding of offence ‘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– 9 </a:t>
            </a:r>
            <a:r>
              <a:rPr lang="en-US" dirty="0" smtClean="0"/>
              <a:t>:  Enter the Amount under respective heads.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191" r="13774" b="7347"/>
          <a:stretch>
            <a:fillRect/>
          </a:stretch>
        </p:blipFill>
        <p:spPr bwMode="auto">
          <a:xfrm>
            <a:off x="457200" y="16002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4495800"/>
            <a:ext cx="30480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Amount under respective Heads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810000" y="3886200"/>
            <a:ext cx="609600" cy="20574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Step – 10 </a:t>
            </a:r>
            <a:r>
              <a:rPr lang="en-US" sz="3400" dirty="0" smtClean="0"/>
              <a:t>: Select the Bank from Drop Down list in which you are having Net Banking Account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191" r="13659" b="7143"/>
          <a:stretch>
            <a:fillRect/>
          </a:stretch>
        </p:blipFill>
        <p:spPr bwMode="auto">
          <a:xfrm>
            <a:off x="381001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15200" y="4572000"/>
            <a:ext cx="2286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Bank  in which you are holding Net Banking Account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6705600" y="51816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Step – 11 </a:t>
            </a:r>
            <a:r>
              <a:rPr lang="en-US" sz="3400" dirty="0" smtClean="0"/>
              <a:t>: Click on ‘Validate’ button.  GRN will be generated. Then Click on ‘Pay’ button</a:t>
            </a:r>
            <a:endParaRPr lang="en-US" sz="3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12191" r="13659" b="6735"/>
          <a:stretch>
            <a:fillRect/>
          </a:stretch>
        </p:blipFill>
        <p:spPr bwMode="auto">
          <a:xfrm>
            <a:off x="3048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4191000"/>
            <a:ext cx="3200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 Validate Button . GRN will be generated.  Then Click ‘Pay’ button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1800" y="5029200"/>
            <a:ext cx="23622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case of any corrections to be made  press ‘Reset’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 rot="5400000">
            <a:off x="3467100" y="4991100"/>
            <a:ext cx="1143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</p:cNvCxnSpPr>
          <p:nvPr/>
        </p:nvCxnSpPr>
        <p:spPr>
          <a:xfrm rot="16200000" flipH="1">
            <a:off x="4648200" y="5029200"/>
            <a:ext cx="1143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</p:cNvCxnSpPr>
          <p:nvPr/>
        </p:nvCxnSpPr>
        <p:spPr>
          <a:xfrm rot="10800000" flipV="1">
            <a:off x="4572000" y="5486400"/>
            <a:ext cx="2209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12 </a:t>
            </a:r>
            <a:r>
              <a:rPr lang="en-US" dirty="0" smtClean="0"/>
              <a:t>: Check the details and if found correct, click ‘Pay’ button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13570" r="12970" b="17755"/>
          <a:stretch>
            <a:fillRect/>
          </a:stretch>
        </p:blipFill>
        <p:spPr bwMode="auto">
          <a:xfrm>
            <a:off x="381000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4800600" y="5181600"/>
            <a:ext cx="2209800" cy="457200"/>
          </a:xfrm>
          <a:prstGeom prst="borderCallout1">
            <a:avLst>
              <a:gd name="adj1" fmla="val 49054"/>
              <a:gd name="adj2" fmla="val 1699"/>
              <a:gd name="adj3" fmla="val 85227"/>
              <a:gd name="adj4" fmla="val -2516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 ‘Pay’ button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0800000" flipV="1">
            <a:off x="3886200" y="5410200"/>
            <a:ext cx="91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General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For PTRC holders ‘enrollment for PTRC e-services’ is  mandatory.  PTRC holders shall make e-payment under TIN starting with 27. 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PTEC holders shall make e-payment under TIN starting with 99.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If no such TIN is available, then immediately contact concerned Profession Tax Officer (Registration).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Step – 13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: After Clicking ‘Pay’ Button on ‘Payment Summary’ page, you will be directed to the respective Bank’s Net Banking Page, </a:t>
            </a:r>
            <a:r>
              <a:rPr lang="en-US" sz="2800" dirty="0" smtClean="0">
                <a:cs typeface="Times New Roman" pitchFamily="18" charset="0"/>
              </a:rPr>
              <a:t>for making e-Payment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24831" r="25711" b="34392"/>
          <a:stretch>
            <a:fillRect/>
          </a:stretch>
        </p:blipFill>
        <p:spPr bwMode="auto">
          <a:xfrm>
            <a:off x="685800" y="1600200"/>
            <a:ext cx="739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029201"/>
            <a:ext cx="7696200" cy="1600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Continue with the Banks User ID &amp; Password and follow the Payment Procedure as directed by the respective banks and take a printout of the e-payment Acknowledgement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 Telephone Nos.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Mumbai : </a:t>
            </a:r>
          </a:p>
          <a:p>
            <a:pPr marL="514350" indent="-514350">
              <a:buAutoNum type="arabicParenR"/>
            </a:pPr>
            <a:r>
              <a:rPr lang="en-US" dirty="0" smtClean="0"/>
              <a:t>022-2376 0194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Shri</a:t>
            </a:r>
            <a:r>
              <a:rPr lang="en-US" dirty="0" smtClean="0"/>
              <a:t> P. N. </a:t>
            </a:r>
            <a:r>
              <a:rPr lang="en-US" dirty="0" err="1" smtClean="0"/>
              <a:t>Chavan</a:t>
            </a:r>
            <a:r>
              <a:rPr lang="en-US" dirty="0" smtClean="0"/>
              <a:t> 2659 1171,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      2659 1747 / 1757 / 1767  </a:t>
            </a:r>
            <a:r>
              <a:rPr lang="en-US" dirty="0" err="1" smtClean="0"/>
              <a:t>Extn</a:t>
            </a:r>
            <a:r>
              <a:rPr lang="en-US" dirty="0" smtClean="0"/>
              <a:t> : 5305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Thane,</a:t>
            </a:r>
          </a:p>
          <a:p>
            <a:pPr>
              <a:buNone/>
            </a:pPr>
            <a:r>
              <a:rPr lang="en-US" dirty="0" err="1" smtClean="0"/>
              <a:t>Shri</a:t>
            </a:r>
            <a:r>
              <a:rPr lang="en-US" dirty="0" smtClean="0"/>
              <a:t> A. G. </a:t>
            </a:r>
            <a:r>
              <a:rPr lang="en-US" dirty="0" err="1" smtClean="0"/>
              <a:t>Hedau</a:t>
            </a:r>
            <a:r>
              <a:rPr lang="en-US" dirty="0" smtClean="0"/>
              <a:t> : 022-2549 6108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Pune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en-US" dirty="0" err="1" smtClean="0"/>
              <a:t>Shri</a:t>
            </a:r>
            <a:r>
              <a:rPr lang="en-US" dirty="0" smtClean="0"/>
              <a:t> N. G. </a:t>
            </a:r>
            <a:r>
              <a:rPr lang="en-US" dirty="0" err="1" smtClean="0"/>
              <a:t>Borkar</a:t>
            </a:r>
            <a:r>
              <a:rPr lang="en-US" dirty="0" smtClean="0"/>
              <a:t> : 020-2660 9090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Nagpur :</a:t>
            </a:r>
          </a:p>
          <a:p>
            <a:pPr>
              <a:buNone/>
            </a:pPr>
            <a:r>
              <a:rPr lang="en-US" dirty="0" err="1" smtClean="0"/>
              <a:t>Shri</a:t>
            </a:r>
            <a:r>
              <a:rPr lang="en-US" dirty="0" smtClean="0"/>
              <a:t> M. A. Kate : 0712 : 2560782 / 2561447 </a:t>
            </a:r>
            <a:r>
              <a:rPr lang="en-US" dirty="0" err="1" smtClean="0"/>
              <a:t>Extn</a:t>
            </a:r>
            <a:r>
              <a:rPr lang="en-US" dirty="0" smtClean="0"/>
              <a:t> : 406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E-mail ID : pteservices@mahavat.gov.in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00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solidFill>
                  <a:srgbClr val="99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05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Keep using simple, fast and reliable e-services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01000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List of Banks Providing e-Payment </a:t>
            </a:r>
            <a:r>
              <a:rPr lang="en-US" sz="2000" dirty="0" smtClean="0">
                <a:solidFill>
                  <a:srgbClr val="FF0000"/>
                </a:solidFill>
              </a:rPr>
              <a:t>Facility for Profession Tax Act 1975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7645359"/>
              </p:ext>
            </p:extLst>
          </p:nvPr>
        </p:nvGraphicFramePr>
        <p:xfrm>
          <a:off x="1219200" y="1066798"/>
          <a:ext cx="6705599" cy="5562602"/>
        </p:xfrm>
        <a:graphic>
          <a:graphicData uri="http://schemas.openxmlformats.org/drawingml/2006/table">
            <a:tbl>
              <a:tblPr/>
              <a:tblGrid>
                <a:gridCol w="711706"/>
                <a:gridCol w="2524329"/>
                <a:gridCol w="1527202"/>
                <a:gridCol w="1082384"/>
                <a:gridCol w="859978"/>
              </a:tblGrid>
              <a:tr h="844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No.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Authorized banks for e-payment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Accepting cash across the counter (account in the bank not required)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Directly from Bank’s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Using Sales Tax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INDIA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OF HYDERABAD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TRAVANCORE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MYSORE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BIKANER &amp;JAIPUR 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STATE BANK OF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PATIALA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 OF BARODA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IDBI BANK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CORPORATION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 OF MAHARASHTRA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CONTD ….2…..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552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01000" cy="457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List of Banks Providing e-Payment </a:t>
            </a:r>
            <a:r>
              <a:rPr lang="en-US" sz="2000" dirty="0" smtClean="0">
                <a:solidFill>
                  <a:srgbClr val="FF0000"/>
                </a:solidFill>
              </a:rPr>
              <a:t>Facility for Profession Tax Act 1975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0764836"/>
              </p:ext>
            </p:extLst>
          </p:nvPr>
        </p:nvGraphicFramePr>
        <p:xfrm>
          <a:off x="1219200" y="1066798"/>
          <a:ext cx="6705599" cy="3746023"/>
        </p:xfrm>
        <a:graphic>
          <a:graphicData uri="http://schemas.openxmlformats.org/drawingml/2006/table">
            <a:tbl>
              <a:tblPr/>
              <a:tblGrid>
                <a:gridCol w="711706"/>
                <a:gridCol w="2524329"/>
                <a:gridCol w="1527202"/>
                <a:gridCol w="1082384"/>
                <a:gridCol w="859978"/>
              </a:tblGrid>
              <a:tr h="844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Sr. No.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Authorized banks for e-payment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Accepting cash across the counter (account in the bank not required)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Directly from Bank’s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Using Sales Tax Website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CENTRAL BANK OF INDIA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DENA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UNION BANK OF INDIA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INDIAN OVERSEAS BANK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CANARA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VIJAYA BANK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BANK OF INDIA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INDIAN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 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SYNDICATE 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Punjab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National Bank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UCO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BANK (from 25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th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 June 2012)</a:t>
                      </a:r>
                      <a:endParaRPr lang="en-US" sz="1000" b="0" i="0" u="none" strike="noStrike" dirty="0" smtClean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  <a:p>
                      <a:pPr algn="l" fontAlgn="ctr"/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Trebuchet MS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501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e-payment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 is common for both i.e. PTEC and PTRC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2, 3 and 4 are applicable only for PTRC.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5 is applicable only for PTEC.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6 onwards are common for both i.e. PTEC and PTRC 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PTRC e-Payment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400" dirty="0" smtClean="0">
                <a:solidFill>
                  <a:srgbClr val="FF0000"/>
                </a:solidFill>
              </a:rPr>
              <a:t>Step – 1 :  </a:t>
            </a:r>
            <a:r>
              <a:rPr lang="en-US" sz="3200" dirty="0" smtClean="0"/>
              <a:t>Go to web-site of  Department of Sales Tax ‘www.mahavat.gov.in’</a:t>
            </a:r>
            <a:endParaRPr lang="en-US" sz="3200" dirty="0"/>
          </a:p>
        </p:txBody>
      </p:sp>
      <p:pic>
        <p:nvPicPr>
          <p:cNvPr id="19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531" r="13889" b="5102"/>
          <a:stretch>
            <a:fillRect/>
          </a:stretch>
        </p:blipFill>
        <p:spPr bwMode="auto">
          <a:xfrm>
            <a:off x="457201" y="1676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14600" y="3505200"/>
            <a:ext cx="24384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for PTRC e-payment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38400" y="4800600"/>
            <a:ext cx="25146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for PTEC e-payment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 flipV="1">
            <a:off x="1447800" y="3924300"/>
            <a:ext cx="10668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1"/>
          </p:cNvCxnSpPr>
          <p:nvPr/>
        </p:nvCxnSpPr>
        <p:spPr>
          <a:xfrm rot="10800000">
            <a:off x="1447800" y="47244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PTRC e-Payment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800" dirty="0" smtClean="0">
                <a:solidFill>
                  <a:srgbClr val="FF0000"/>
                </a:solidFill>
              </a:rPr>
              <a:t>Step -2</a:t>
            </a:r>
            <a:r>
              <a:rPr lang="en-US" sz="3800" dirty="0" smtClean="0"/>
              <a:t>  : Login Page</a:t>
            </a:r>
            <a:endParaRPr lang="en-US" sz="3800" dirty="0"/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2" cstate="print"/>
          <a:srcRect l="11617"/>
          <a:stretch>
            <a:fillRect/>
          </a:stretch>
        </p:blipFill>
        <p:spPr bwMode="auto">
          <a:xfrm>
            <a:off x="838200" y="1371600"/>
            <a:ext cx="7772400" cy="502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72200" y="3200400"/>
            <a:ext cx="2667000" cy="144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PTRC TIN starting with 27 without suffix ‘P’.  Enter your password and click ‘Login’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 flipV="1">
            <a:off x="5410200" y="3924300"/>
            <a:ext cx="7620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PTRC e-Payment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Step – 3 : </a:t>
            </a:r>
            <a:r>
              <a:rPr lang="en-US" dirty="0" smtClean="0"/>
              <a:t>e-services page.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076" r="13811" b="2245"/>
          <a:stretch>
            <a:fillRect/>
          </a:stretch>
        </p:blipFill>
        <p:spPr bwMode="auto">
          <a:xfrm>
            <a:off x="1295400" y="1371600"/>
            <a:ext cx="7315200" cy="4572000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096000"/>
            <a:ext cx="8382000" cy="6254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next screen will show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 MTR-6 Format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581400"/>
            <a:ext cx="20574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e-Payment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4419600" y="4076700"/>
            <a:ext cx="1752600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PTRC e-Payment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Step – 4</a:t>
            </a:r>
            <a:r>
              <a:rPr lang="en-US" dirty="0" smtClean="0">
                <a:solidFill>
                  <a:srgbClr val="FF0000"/>
                </a:solidFill>
              </a:rPr>
              <a:t>  : </a:t>
            </a:r>
            <a:r>
              <a:rPr lang="en-US" sz="3600" dirty="0" smtClean="0"/>
              <a:t>Select Act from Drop down List for which payment is to be made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12421" r="13659"/>
          <a:stretch>
            <a:fillRect/>
          </a:stretch>
        </p:blipFill>
        <p:spPr bwMode="auto">
          <a:xfrm>
            <a:off x="457200" y="18288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3886200"/>
            <a:ext cx="19812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‘PTRC’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1143000" y="4191000"/>
            <a:ext cx="1447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907</Words>
  <Application>Microsoft Office PowerPoint</Application>
  <PresentationFormat>On-screen Show (4:3)</PresentationFormat>
  <Paragraphs>195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e-payment  for  </vt:lpstr>
      <vt:lpstr>General Instructions</vt:lpstr>
      <vt:lpstr>List of Banks Providing e-Payment Facility for Profession Tax Act 1975</vt:lpstr>
      <vt:lpstr>List of Banks Providing e-Payment Facility for Profession Tax Act 1975</vt:lpstr>
      <vt:lpstr>Steps for e-payment</vt:lpstr>
      <vt:lpstr>PTRC e-Payment Step – 1 :  Go to web-site of  Department of Sales Tax ‘www.mahavat.gov.in’</vt:lpstr>
      <vt:lpstr>PTRC e-Payment  Step -2  : Login Page</vt:lpstr>
      <vt:lpstr>PTRC e-Payment  Step – 3 : e-services page.</vt:lpstr>
      <vt:lpstr>PTRC e-Payment  Step – 4  : Select Act from Drop down List for which payment is to be made</vt:lpstr>
      <vt:lpstr>Step 5 : PTEC e-payment</vt:lpstr>
      <vt:lpstr>Step – 6 : Select Location from Drop down list</vt:lpstr>
      <vt:lpstr>Form IDs</vt:lpstr>
      <vt:lpstr>Step – 6 : Select Form ID from Drop Down List</vt:lpstr>
      <vt:lpstr>Step – 7 : Select From Date and To Date from the Calendar </vt:lpstr>
      <vt:lpstr>Step – 8 : If Form ID is selected as ‘other’ then select proper ‘Remarks’ from Drop Down List</vt:lpstr>
      <vt:lpstr>Step – 9 :  Enter the Amount under respective heads.</vt:lpstr>
      <vt:lpstr>Step – 10 : Select the Bank from Drop Down list in which you are having Net Banking Account</vt:lpstr>
      <vt:lpstr>Step – 11 : Click on ‘Validate’ button.  GRN will be generated. Then Click on ‘Pay’ button</vt:lpstr>
      <vt:lpstr>Step 12 : Check the details and if found correct, click ‘Pay’ button</vt:lpstr>
      <vt:lpstr>Step – 13 : After Clicking ‘Pay’ Button on ‘Payment Summary’ page, you will be directed to the respective Bank’s Net Banking Page, for making e-Payment</vt:lpstr>
      <vt:lpstr>Help Desk Telephone Nos.</vt:lpstr>
      <vt:lpstr>  THANK YOU 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e-payment for Profession Tax</dc:title>
  <dc:creator>a</dc:creator>
  <cp:lastModifiedBy>admin</cp:lastModifiedBy>
  <cp:revision>69</cp:revision>
  <cp:lastPrinted>2012-04-21T12:29:46Z</cp:lastPrinted>
  <dcterms:created xsi:type="dcterms:W3CDTF">2011-12-15T07:32:58Z</dcterms:created>
  <dcterms:modified xsi:type="dcterms:W3CDTF">2015-05-20T07:57:52Z</dcterms:modified>
</cp:coreProperties>
</file>