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7"/>
  </p:notesMasterIdLst>
  <p:handoutMasterIdLst>
    <p:handoutMasterId r:id="rId18"/>
  </p:handoutMasterIdLst>
  <p:sldIdLst>
    <p:sldId id="256" r:id="rId2"/>
    <p:sldId id="398" r:id="rId3"/>
    <p:sldId id="298" r:id="rId4"/>
    <p:sldId id="355" r:id="rId5"/>
    <p:sldId id="356" r:id="rId6"/>
    <p:sldId id="365" r:id="rId7"/>
    <p:sldId id="370" r:id="rId8"/>
    <p:sldId id="358" r:id="rId9"/>
    <p:sldId id="359" r:id="rId10"/>
    <p:sldId id="360" r:id="rId11"/>
    <p:sldId id="400" r:id="rId12"/>
    <p:sldId id="362" r:id="rId13"/>
    <p:sldId id="363" r:id="rId14"/>
    <p:sldId id="399" r:id="rId15"/>
    <p:sldId id="316" r:id="rId16"/>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24" autoAdjust="0"/>
  </p:normalViewPr>
  <p:slideViewPr>
    <p:cSldViewPr>
      <p:cViewPr>
        <p:scale>
          <a:sx n="66" d="100"/>
          <a:sy n="66" d="100"/>
        </p:scale>
        <p:origin x="-151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lang="en-IN" dirty="0" smtClean="0"/>
              <a:t>Vigilance Awareness Week 31.10.2016 to 04.01.2016 Seminar</a:t>
            </a:r>
            <a:endParaRPr lang="en-IN" dirty="0"/>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D3BFB354-C292-4C57-8DCF-BB796716F9E1}" type="datetimeFigureOut">
              <a:rPr lang="en-US" smtClean="0"/>
              <a:pPr/>
              <a:t>11/29/2016</a:t>
            </a:fld>
            <a:endParaRPr lang="en-IN" dirty="0"/>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FED88FBD-DF88-43C4-8AEA-FC83F1EDA20F}" type="slidenum">
              <a:rPr lang="en-IN" smtClean="0"/>
              <a:pPr/>
              <a:t>‹#›</a:t>
            </a:fld>
            <a:endParaRPr lang="en-IN" dirty="0"/>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IN" dirty="0" smtClean="0"/>
              <a:t>Vigilance Awareness Week 31.10.2016 to 04.01.2016 Seminar</a:t>
            </a:r>
            <a:endParaRPr lang="en-IN" dirty="0"/>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FB50A52-6965-4E48-8599-B224879855F0}" type="datetimeFigureOut">
              <a:rPr lang="en-IN"/>
              <a:pPr>
                <a:defRPr/>
              </a:pPr>
              <a:t>29-11-2016</a:t>
            </a:fld>
            <a:endParaRPr lang="en-IN"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en-IN" noProof="0" dirty="0"/>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dirty="0"/>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A1366C1-E6A7-4584-8DE6-5D265740A195}" type="slidenum">
              <a:rPr lang="en-IN"/>
              <a:pPr>
                <a:defRPr/>
              </a:pPr>
              <a:t>‹#›</a:t>
            </a:fld>
            <a:endParaRPr lang="en-IN" dirty="0"/>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dirty="0" smtClean="0"/>
          </a:p>
        </p:txBody>
      </p:sp>
      <p:sp>
        <p:nvSpPr>
          <p:cNvPr id="4" name="Slide Number Placeholder 3"/>
          <p:cNvSpPr>
            <a:spLocks noGrp="1"/>
          </p:cNvSpPr>
          <p:nvPr>
            <p:ph type="sldNum" sz="quarter" idx="5"/>
          </p:nvPr>
        </p:nvSpPr>
        <p:spPr/>
        <p:txBody>
          <a:bodyPr/>
          <a:lstStyle/>
          <a:p>
            <a:pPr>
              <a:defRPr/>
            </a:pPr>
            <a:fld id="{4BB5B37C-1D27-49D5-8211-F5401DF08A16}" type="slidenum">
              <a:rPr lang="en-IN" smtClean="0"/>
              <a:pPr>
                <a:defRPr/>
              </a:pPr>
              <a:t>1</a:t>
            </a:fld>
            <a:endParaRPr lang="en-IN" dirty="0"/>
          </a:p>
        </p:txBody>
      </p:sp>
      <p:sp>
        <p:nvSpPr>
          <p:cNvPr id="5" name="Header Placeholder 4"/>
          <p:cNvSpPr>
            <a:spLocks noGrp="1"/>
          </p:cNvSpPr>
          <p:nvPr>
            <p:ph type="hdr" sz="quarter" idx="10"/>
          </p:nvPr>
        </p:nvSpPr>
        <p:spPr/>
        <p:txBody>
          <a:bodyPr/>
          <a:lstStyle/>
          <a:p>
            <a:pPr>
              <a:defRPr/>
            </a:pPr>
            <a:r>
              <a:rPr lang="en-IN" dirty="0" smtClean="0"/>
              <a:t>Vigilance Awareness Week 31.10.2016 to 04.01.2016 Seminar</a:t>
            </a:r>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70DA2D8-3C53-4CA4-8144-37007F3B228E}" type="datetime1">
              <a:rPr lang="en-US"/>
              <a:pPr>
                <a:defRPr/>
              </a:pPr>
              <a:t>11/29/2016</a:t>
            </a:fld>
            <a:endParaRPr lang="en-US" dirty="0"/>
          </a:p>
        </p:txBody>
      </p:sp>
      <p:sp>
        <p:nvSpPr>
          <p:cNvPr id="5" name="Footer Placeholder 18"/>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38B67005-72A1-4E5C-8725-BAAD34242FEC}"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15346E2-50DD-4D5B-A01E-D1DE2B77AE32}" type="datetime1">
              <a:rPr lang="en-US"/>
              <a:pPr>
                <a:defRPr/>
              </a:pPr>
              <a:t>11/29/2016</a:t>
            </a:fld>
            <a:endParaRPr lang="en-US" dirty="0"/>
          </a:p>
        </p:txBody>
      </p:sp>
      <p:sp>
        <p:nvSpPr>
          <p:cNvPr id="5" name="Footer Placeholder 21"/>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6392AC0F-3FFF-4270-94DE-2A78E4C64FB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AB1B4FF-397C-49AE-9FAC-03DE1E93827B}" type="datetime1">
              <a:rPr lang="en-US"/>
              <a:pPr>
                <a:defRPr/>
              </a:pPr>
              <a:t>11/29/2016</a:t>
            </a:fld>
            <a:endParaRPr lang="en-US" dirty="0"/>
          </a:p>
        </p:txBody>
      </p:sp>
      <p:sp>
        <p:nvSpPr>
          <p:cNvPr id="5" name="Footer Placeholder 21"/>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56A1CE34-7AFA-43E2-BC1A-615A925276F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CBFD950-DB0D-44E2-98EB-BAD07D28D435}" type="datetime1">
              <a:rPr lang="en-US"/>
              <a:pPr>
                <a:defRPr/>
              </a:pPr>
              <a:t>11/29/2016</a:t>
            </a:fld>
            <a:endParaRPr lang="en-US" dirty="0"/>
          </a:p>
        </p:txBody>
      </p:sp>
      <p:sp>
        <p:nvSpPr>
          <p:cNvPr id="5" name="Footer Placeholder 21"/>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C88E7D61-5F20-41F6-95FF-FF204968C35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9C44A46-EC39-454F-BD70-61DA65A62C6B}" type="datetime1">
              <a:rPr lang="en-US"/>
              <a:pPr>
                <a:defRPr/>
              </a:pPr>
              <a:t>11/29/2016</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7FB5592-F086-4087-A3E1-71F1256E5B74}"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2471897-58AC-4091-8322-58C96F83D3B7}" type="datetime1">
              <a:rPr lang="en-US"/>
              <a:pPr>
                <a:defRPr/>
              </a:pPr>
              <a:t>11/29/2016</a:t>
            </a:fld>
            <a:endParaRPr lang="en-US" dirty="0"/>
          </a:p>
        </p:txBody>
      </p:sp>
      <p:sp>
        <p:nvSpPr>
          <p:cNvPr id="6" name="Footer Placeholder 21"/>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60DE04E8-C91F-423E-B642-7ED09AEFAC5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CE7480C7-7626-465F-A2A0-68965A0DAC48}" type="datetime1">
              <a:rPr lang="en-US"/>
              <a:pPr>
                <a:defRPr/>
              </a:pPr>
              <a:t>11/29/2016</a:t>
            </a:fld>
            <a:endParaRPr lang="en-US" dirty="0"/>
          </a:p>
        </p:txBody>
      </p:sp>
      <p:sp>
        <p:nvSpPr>
          <p:cNvPr id="8" name="Footer Placeholder 21"/>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58FF935D-C52C-43A3-9C68-03083E3092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51A8667-CEBA-4DD2-8465-0B8F6DF7381A}" type="datetime1">
              <a:rPr lang="en-US"/>
              <a:pPr>
                <a:defRPr/>
              </a:pPr>
              <a:t>11/29/2016</a:t>
            </a:fld>
            <a:endParaRPr lang="en-US" dirty="0"/>
          </a:p>
        </p:txBody>
      </p:sp>
      <p:sp>
        <p:nvSpPr>
          <p:cNvPr id="4" name="Footer Placeholder 21"/>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75A95D36-D041-4A5F-A798-3576F2206BF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BCB722D-F436-4875-8151-83B3C957BE00}" type="datetime1">
              <a:rPr lang="en-US"/>
              <a:pPr>
                <a:defRPr/>
              </a:pPr>
              <a:t>11/29/2016</a:t>
            </a:fld>
            <a:endParaRPr lang="en-US" dirty="0"/>
          </a:p>
        </p:txBody>
      </p:sp>
      <p:sp>
        <p:nvSpPr>
          <p:cNvPr id="3" name="Footer Placeholder 21"/>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F05BABF0-A416-48E8-B4E9-C738F7E3E07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09CC569-407F-4564-AF75-02704C18256A}" type="datetime1">
              <a:rPr lang="en-US"/>
              <a:pPr>
                <a:defRPr/>
              </a:pPr>
              <a:t>11/29/2016</a:t>
            </a:fld>
            <a:endParaRPr lang="en-US" dirty="0"/>
          </a:p>
        </p:txBody>
      </p:sp>
      <p:sp>
        <p:nvSpPr>
          <p:cNvPr id="6" name="Footer Placeholder 21"/>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AD4EB61B-B85E-4A30-BE57-D0EED00F525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C8D0724-773C-4378-A2B5-76A6C17D4FFC}" type="datetime1">
              <a:rPr lang="en-US"/>
              <a:pPr>
                <a:defRPr/>
              </a:pPr>
              <a:t>11/29/2016</a:t>
            </a:fld>
            <a:endParaRPr lang="en-US" dirty="0"/>
          </a:p>
        </p:txBody>
      </p:sp>
      <p:sp>
        <p:nvSpPr>
          <p:cNvPr id="10" name="Footer Placeholder 5"/>
          <p:cNvSpPr>
            <a:spLocks noGrp="1"/>
          </p:cNvSpPr>
          <p:nvPr>
            <p:ph type="ftr" sz="quarter" idx="11"/>
          </p:nvPr>
        </p:nvSpPr>
        <p:spPr/>
        <p:txBody>
          <a:bodyPr/>
          <a:lstStyle>
            <a:lvl1pPr>
              <a:defRPr/>
            </a:lvl1pPr>
          </a:lstStyle>
          <a:p>
            <a:pPr>
              <a:defRPr/>
            </a:pPr>
            <a:r>
              <a:rPr lang="en-IN" dirty="0"/>
              <a:t>EPFO : In the forefront of change in delivery of publicly managed services</a:t>
            </a: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D507C54-8E61-45EC-8BDE-4BFE8AB349D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6000"/>
            <a:lum/>
          </a:blip>
          <a:srcRect/>
          <a:stretch>
            <a:fillRect t="-25000" b="-25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DFC54FF-735E-4EB6-A730-266EC8A08855}" type="datetime1">
              <a:rPr lang="en-US"/>
              <a:pPr>
                <a:defRPr/>
              </a:pPr>
              <a:t>11/29/2016</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r>
              <a:rPr lang="en-IN" dirty="0"/>
              <a:t>EPFO : In the forefront of change in delivery of publicly managed services</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AA3AADC-9BDF-468E-ABFC-04903587FC99}"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spTree>
  </p:cSld>
  <p:clrMap bg1="lt1" tx1="dk1" bg2="lt2" tx2="dk2" accent1="accent1" accent2="accent2" accent3="accent3" accent4="accent4" accent5="accent5" accent6="accent6" hlink="hlink" folHlink="folHlink"/>
  <p:sldLayoutIdLst>
    <p:sldLayoutId id="2147484135" r:id="rId1"/>
    <p:sldLayoutId id="2147484127" r:id="rId2"/>
    <p:sldLayoutId id="2147484136" r:id="rId3"/>
    <p:sldLayoutId id="2147484128" r:id="rId4"/>
    <p:sldLayoutId id="2147484129" r:id="rId5"/>
    <p:sldLayoutId id="2147484130" r:id="rId6"/>
    <p:sldLayoutId id="2147484131" r:id="rId7"/>
    <p:sldLayoutId id="2147484132" r:id="rId8"/>
    <p:sldLayoutId id="2147484137" r:id="rId9"/>
    <p:sldLayoutId id="2147484133" r:id="rId10"/>
    <p:sldLayoutId id="2147484134" r:id="rId11"/>
  </p:sldLayoutIdLst>
  <p:hf sldNum="0" hd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2322512"/>
            <a:ext cx="9144000" cy="954088"/>
          </a:xfrm>
          <a:prstGeom prst="rect">
            <a:avLst/>
          </a:prstGeom>
          <a:noFill/>
        </p:spPr>
        <p:txBody>
          <a:bodyPr>
            <a:spAutoFit/>
          </a:bodyPr>
          <a:lstStyle/>
          <a:p>
            <a:pPr algn="just">
              <a:defRPr/>
            </a:pPr>
            <a:r>
              <a:rPr lang="en-US" sz="3600" b="1" dirty="0">
                <a:solidFill>
                  <a:schemeClr val="bg1"/>
                </a:solidFill>
                <a:latin typeface="Arial" pitchFamily="34" charset="0"/>
                <a:cs typeface="Arial" pitchFamily="34" charset="0"/>
              </a:rPr>
              <a:t>Employees’ Provident Fund </a:t>
            </a:r>
            <a:r>
              <a:rPr lang="en-US" sz="3600" b="1" dirty="0" smtClean="0">
                <a:solidFill>
                  <a:schemeClr val="bg1"/>
                </a:solidFill>
                <a:latin typeface="Arial" pitchFamily="34" charset="0"/>
                <a:cs typeface="Arial" pitchFamily="34" charset="0"/>
              </a:rPr>
              <a:t>Organization</a:t>
            </a:r>
            <a:endParaRPr lang="en-US" sz="3600" b="1" dirty="0">
              <a:solidFill>
                <a:schemeClr val="bg1"/>
              </a:solidFill>
              <a:latin typeface="Arial" pitchFamily="34" charset="0"/>
              <a:cs typeface="Arial" pitchFamily="34" charset="0"/>
            </a:endParaRPr>
          </a:p>
          <a:p>
            <a:pPr algn="just">
              <a:defRPr/>
            </a:pPr>
            <a:r>
              <a:rPr lang="en-US" sz="2000" b="1" dirty="0">
                <a:solidFill>
                  <a:schemeClr val="bg1"/>
                </a:solidFill>
                <a:latin typeface="Arial" pitchFamily="34" charset="0"/>
                <a:cs typeface="Arial" pitchFamily="34" charset="0"/>
              </a:rPr>
              <a:t>(A Statutory Body under Ministry of </a:t>
            </a:r>
            <a:r>
              <a:rPr lang="en-US" sz="2000" b="1" dirty="0" smtClean="0">
                <a:solidFill>
                  <a:schemeClr val="bg1"/>
                </a:solidFill>
                <a:latin typeface="Arial" pitchFamily="34" charset="0"/>
                <a:cs typeface="Arial" pitchFamily="34" charset="0"/>
              </a:rPr>
              <a:t>Labor </a:t>
            </a:r>
            <a:r>
              <a:rPr lang="en-US" sz="2000" b="1" dirty="0">
                <a:solidFill>
                  <a:schemeClr val="bg1"/>
                </a:solidFill>
                <a:latin typeface="Arial" pitchFamily="34" charset="0"/>
                <a:cs typeface="Arial" pitchFamily="34" charset="0"/>
              </a:rPr>
              <a:t>&amp; Employment, Govt. of India)</a:t>
            </a:r>
            <a:endParaRPr lang="en-IN" sz="2000" b="1" dirty="0">
              <a:solidFill>
                <a:schemeClr val="bg1"/>
              </a:solidFill>
              <a:latin typeface="+mn-lt"/>
            </a:endParaRPr>
          </a:p>
        </p:txBody>
      </p:sp>
      <p:sp>
        <p:nvSpPr>
          <p:cNvPr id="10" name="TextBox 9"/>
          <p:cNvSpPr txBox="1"/>
          <p:nvPr/>
        </p:nvSpPr>
        <p:spPr>
          <a:xfrm>
            <a:off x="914400" y="4876800"/>
            <a:ext cx="8077200" cy="1200329"/>
          </a:xfrm>
          <a:prstGeom prst="rect">
            <a:avLst/>
          </a:prstGeom>
          <a:noFill/>
        </p:spPr>
        <p:txBody>
          <a:bodyPr>
            <a:spAutoFit/>
          </a:bodyPr>
          <a:lstStyle/>
          <a:p>
            <a:pPr algn="just">
              <a:defRPr/>
            </a:pPr>
            <a:r>
              <a:rPr lang="en-US" sz="2400" b="1" dirty="0">
                <a:solidFill>
                  <a:schemeClr val="bg1"/>
                </a:solidFill>
              </a:rPr>
              <a:t>           Presentation By:</a:t>
            </a:r>
          </a:p>
          <a:p>
            <a:pPr algn="just">
              <a:defRPr/>
            </a:pPr>
            <a:r>
              <a:rPr lang="en-US" sz="2400" b="1" dirty="0">
                <a:solidFill>
                  <a:schemeClr val="bg1"/>
                </a:solidFill>
              </a:rPr>
              <a:t>           </a:t>
            </a:r>
          </a:p>
          <a:p>
            <a:pPr algn="just">
              <a:defRPr/>
            </a:pPr>
            <a:r>
              <a:rPr lang="en-US" sz="2400" b="1" dirty="0">
                <a:solidFill>
                  <a:schemeClr val="bg1"/>
                </a:solidFill>
              </a:rPr>
              <a:t>           Regional Office, </a:t>
            </a:r>
            <a:r>
              <a:rPr lang="en-US" sz="2400" b="1" dirty="0" smtClean="0">
                <a:solidFill>
                  <a:schemeClr val="bg1"/>
                </a:solidFill>
              </a:rPr>
              <a:t>Ahmedabad</a:t>
            </a:r>
            <a:endParaRPr lang="en-US" sz="2400" b="1" dirty="0">
              <a:solidFill>
                <a:schemeClr val="bg1"/>
              </a:solidFill>
              <a:latin typeface="+mn-lt"/>
            </a:endParaRPr>
          </a:p>
        </p:txBody>
      </p:sp>
      <p:sp>
        <p:nvSpPr>
          <p:cNvPr id="6" name="TextBox 5"/>
          <p:cNvSpPr txBox="1"/>
          <p:nvPr/>
        </p:nvSpPr>
        <p:spPr>
          <a:xfrm>
            <a:off x="1981200" y="3415605"/>
            <a:ext cx="4724400" cy="1384995"/>
          </a:xfrm>
          <a:prstGeom prst="rect">
            <a:avLst/>
          </a:prstGeom>
          <a:noFill/>
        </p:spPr>
        <p:txBody>
          <a:bodyPr wrap="square">
            <a:spAutoFit/>
          </a:bodyPr>
          <a:lstStyle/>
          <a:p>
            <a:pPr algn="just">
              <a:defRPr/>
            </a:pPr>
            <a:r>
              <a:rPr lang="en-US" sz="2800" b="1" dirty="0" smtClean="0">
                <a:solidFill>
                  <a:schemeClr val="bg1"/>
                </a:solidFill>
              </a:rPr>
              <a:t>Pradhan Mantri Rojgar Protsahan Yojana &amp; </a:t>
            </a:r>
          </a:p>
          <a:p>
            <a:pPr algn="just">
              <a:defRPr/>
            </a:pPr>
            <a:r>
              <a:rPr lang="en-US" sz="2800" b="1" dirty="0" smtClean="0">
                <a:solidFill>
                  <a:schemeClr val="bg1"/>
                </a:solidFill>
              </a:rPr>
              <a:t>ECR 2.0 briefing 30/11/16</a:t>
            </a:r>
            <a:endParaRPr lang="en-US" sz="2800" b="1" dirty="0">
              <a:solidFill>
                <a:schemeClr val="bg1"/>
              </a:solidFill>
              <a:latin typeface="+mn-lt"/>
            </a:endParaRPr>
          </a:p>
        </p:txBody>
      </p:sp>
      <p:sp>
        <p:nvSpPr>
          <p:cNvPr id="13" name="Footer Placeholder 10"/>
          <p:cNvSpPr>
            <a:spLocks noGrp="1"/>
          </p:cNvSpPr>
          <p:nvPr>
            <p:ph type="ftr" sz="quarter" idx="11"/>
          </p:nvPr>
        </p:nvSpPr>
        <p:spPr>
          <a:xfrm>
            <a:off x="2819400" y="6248400"/>
            <a:ext cx="6324600" cy="396875"/>
          </a:xfrm>
        </p:spPr>
        <p:txBody>
          <a:bodyPr/>
          <a:lstStyle/>
          <a:p>
            <a:pPr>
              <a:defRPr/>
            </a:pPr>
            <a:r>
              <a:rPr lang="en-IN" sz="1400" b="1" i="1" dirty="0">
                <a:solidFill>
                  <a:schemeClr val="bg2"/>
                </a:solidFill>
              </a:rPr>
              <a:t>EPFO : In the forefront of change in delivery of publicly managed services</a:t>
            </a:r>
            <a:endParaRPr lang="en-US" sz="1400" b="1" i="1" dirty="0">
              <a:solidFill>
                <a:schemeClr val="bg2"/>
              </a:solidFill>
            </a:endParaRPr>
          </a:p>
        </p:txBody>
      </p:sp>
      <p:sp>
        <p:nvSpPr>
          <p:cNvPr id="15" name="Oval 14"/>
          <p:cNvSpPr/>
          <p:nvPr/>
        </p:nvSpPr>
        <p:spPr>
          <a:xfrm>
            <a:off x="3429000" y="609600"/>
            <a:ext cx="2209800" cy="18288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Footer Placeholder 10"/>
          <p:cNvSpPr txBox="1">
            <a:spLocks/>
          </p:cNvSpPr>
          <p:nvPr/>
        </p:nvSpPr>
        <p:spPr>
          <a:xfrm>
            <a:off x="1447800" y="0"/>
            <a:ext cx="6477000" cy="457200"/>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a:t>
            </a:r>
            <a:r>
              <a:rPr lang="en-US" sz="1400" b="1" dirty="0" smtClean="0">
                <a:solidFill>
                  <a:schemeClr val="bg1"/>
                </a:solidFill>
              </a:rPr>
              <a:t>2.0 briefing 30/11/16</a:t>
            </a:r>
            <a:endParaRPr lang="en-US" sz="1400" b="1" dirty="0">
              <a:solidFill>
                <a:schemeClr val="bg1"/>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 calcmode="lin" valueType="num">
                                      <p:cBhvr additive="base">
                                        <p:cTn id="1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anim calcmode="lin" valueType="num">
                                      <p:cBhvr additive="base">
                                        <p:cTn id="2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anim calcmode="lin" valueType="num">
                                      <p:cBhvr additive="base">
                                        <p:cTn id="2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p:bldP spid="6"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609600"/>
            <a:ext cx="8305800" cy="533400"/>
          </a:xfrm>
        </p:spPr>
        <p:txBody>
          <a:bodyPr/>
          <a:lstStyle/>
          <a:p>
            <a:pPr eaLnBrk="1" hangingPunct="1"/>
            <a:r>
              <a:rPr lang="en-US" sz="3600" b="1" dirty="0" smtClean="0">
                <a:latin typeface="Arial" charset="0"/>
                <a:cs typeface="Arial" charset="0"/>
              </a:rPr>
              <a:t/>
            </a:r>
            <a:br>
              <a:rPr lang="en-US" sz="3600" b="1" dirty="0" smtClean="0">
                <a:latin typeface="Arial" charset="0"/>
                <a:cs typeface="Arial" charset="0"/>
              </a:rPr>
            </a:br>
            <a:r>
              <a:rPr lang="en-US" sz="3600" b="1" dirty="0" smtClean="0">
                <a:latin typeface="Arial" charset="0"/>
                <a:cs typeface="Arial" charset="0"/>
              </a:rPr>
              <a:t/>
            </a:r>
            <a:br>
              <a:rPr lang="en-US" sz="3600" b="1" dirty="0" smtClean="0">
                <a:latin typeface="Arial" charset="0"/>
                <a:cs typeface="Arial" charset="0"/>
              </a:rPr>
            </a:br>
            <a:r>
              <a:rPr lang="en-US" sz="3600" b="1" dirty="0" smtClean="0">
                <a:solidFill>
                  <a:schemeClr val="tx1"/>
                </a:solidFill>
                <a:latin typeface="Arial" charset="0"/>
                <a:cs typeface="Arial" charset="0"/>
              </a:rPr>
              <a:t>Process flow</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304800" y="1295400"/>
            <a:ext cx="8534400" cy="50292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marL="273050" indent="-273050">
              <a:spcBef>
                <a:spcPct val="20000"/>
              </a:spcBef>
              <a:buClr>
                <a:srgbClr val="0BD0D9"/>
              </a:buClr>
              <a:buSzPct val="95000"/>
              <a:buFont typeface="Wingdings 2" pitchFamily="18" charset="2"/>
              <a:buChar char=""/>
            </a:pPr>
            <a:endParaRPr lang="en-US" sz="2400" dirty="0" smtClean="0"/>
          </a:p>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p:txBody>
      </p:sp>
      <p:sp>
        <p:nvSpPr>
          <p:cNvPr id="9"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Oval 4"/>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txBox="1">
            <a:spLocks/>
          </p:cNvSpPr>
          <p:nvPr/>
        </p:nvSpPr>
        <p:spPr>
          <a:xfrm>
            <a:off x="1447800" y="0"/>
            <a:ext cx="6477000" cy="457200"/>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
        <p:nvSpPr>
          <p:cNvPr id="21506" name="Rectangle 2"/>
          <p:cNvSpPr>
            <a:spLocks noChangeArrowheads="1"/>
          </p:cNvSpPr>
          <p:nvPr/>
        </p:nvSpPr>
        <p:spPr bwMode="auto">
          <a:xfrm>
            <a:off x="609600" y="1600200"/>
            <a:ext cx="7848600"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This can be done through individual or bulk mode.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On log-in by the employer, the following screen would appear.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Individual registration:</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For registration of member for UAN generation or linking, click on “</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REGISTER – INDIVIDUAL</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under the menu tab “</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Member</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Registration of member for UAN generation or linking</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7" name="Rectangle 3"/>
          <p:cNvSpPr>
            <a:spLocks noChangeArrowheads="1"/>
          </p:cNvSpPr>
          <p:nvPr/>
        </p:nvSpPr>
        <p:spPr bwMode="auto">
          <a:xfrm>
            <a:off x="457200" y="4495800"/>
            <a:ext cx="8229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On clicking “</a:t>
            </a:r>
            <a:r>
              <a:rPr kumimoji="0" 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REGISTER – INDIVIDUAL</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the Member Registration form will look as below and by default, Previous Employment option would be “</a:t>
            </a:r>
            <a:r>
              <a:rPr kumimoji="0" 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No”,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which is valid for all first time employment cases. For members with previous employment, the option has to be changed to </a:t>
            </a:r>
            <a:r>
              <a:rPr kumimoji="0" 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“Yes”</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IN" smtClean="0"/>
              <a:t>EPFO : In the forefront of change in delivery of publicly managed services</a:t>
            </a:r>
            <a:endParaRPr lang="en-US" dirty="0"/>
          </a:p>
        </p:txBody>
      </p:sp>
      <p:pic>
        <p:nvPicPr>
          <p:cNvPr id="5" name="Picture 37"/>
          <p:cNvPicPr>
            <a:picLocks noGrp="1" noChangeAspect="1" noChangeArrowheads="1"/>
          </p:cNvPicPr>
          <p:nvPr>
            <p:ph idx="1"/>
          </p:nvPr>
        </p:nvPicPr>
        <p:blipFill>
          <a:blip r:embed="rId2" cstate="print"/>
          <a:srcRect l="-2" t="7906" r="565" b="30756"/>
          <a:stretch>
            <a:fillRect/>
          </a:stretch>
        </p:blipFill>
        <p:spPr bwMode="auto">
          <a:xfrm>
            <a:off x="228600" y="304800"/>
            <a:ext cx="8763000" cy="60198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81000" y="609600"/>
            <a:ext cx="8305800" cy="609600"/>
          </a:xfrm>
        </p:spPr>
        <p:txBody>
          <a:bodyPr/>
          <a:lstStyle/>
          <a:p>
            <a:pPr eaLnBrk="1" hangingPunct="1"/>
            <a:r>
              <a:rPr lang="en-US" sz="3600" b="1" dirty="0" smtClean="0">
                <a:latin typeface="Arial" charset="0"/>
                <a:cs typeface="Arial" charset="0"/>
              </a:rPr>
              <a:t/>
            </a:r>
            <a:br>
              <a:rPr lang="en-US" sz="3600" b="1" dirty="0" smtClean="0">
                <a:latin typeface="Arial" charset="0"/>
                <a:cs typeface="Arial" charset="0"/>
              </a:rPr>
            </a:br>
            <a:r>
              <a:rPr lang="en-US" sz="3600" b="1" dirty="0" smtClean="0">
                <a:latin typeface="Arial" charset="0"/>
                <a:cs typeface="Arial" charset="0"/>
              </a:rPr>
              <a:t/>
            </a:r>
            <a:br>
              <a:rPr lang="en-US" sz="3600" b="1" dirty="0" smtClean="0">
                <a:latin typeface="Arial" charset="0"/>
                <a:cs typeface="Arial" charset="0"/>
              </a:rPr>
            </a:br>
            <a:r>
              <a:rPr lang="en-US" sz="3600" b="1" dirty="0" smtClean="0">
                <a:solidFill>
                  <a:schemeClr val="tx1"/>
                </a:solidFill>
                <a:latin typeface="Arial" charset="0"/>
                <a:cs typeface="Arial" charset="0"/>
              </a:rPr>
              <a:t>Why ECR II</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304800" y="1600200"/>
            <a:ext cx="8534400" cy="37338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marL="342900" lvl="0" indent="-342900">
              <a:buFont typeface="+mj-lt"/>
              <a:buAutoNum type="arabicPeriod"/>
            </a:pPr>
            <a:r>
              <a:rPr lang="en-IN" sz="2400" dirty="0" smtClean="0"/>
              <a:t>To ensure that the format is simplified and the details wanted in exceptional cases or one time are not part of the regular </a:t>
            </a:r>
            <a:r>
              <a:rPr lang="en-IN" sz="2400" dirty="0" smtClean="0"/>
              <a:t>return.</a:t>
            </a:r>
          </a:p>
          <a:p>
            <a:pPr marL="342900" lvl="0" indent="-342900">
              <a:buFont typeface="+mj-lt"/>
              <a:buAutoNum type="arabicPeriod"/>
            </a:pPr>
            <a:r>
              <a:rPr lang="en-IN" sz="2400" dirty="0" smtClean="0"/>
              <a:t>Need </a:t>
            </a:r>
            <a:r>
              <a:rPr lang="en-IN" sz="2400" dirty="0" smtClean="0"/>
              <a:t>to ensure that for want of the basic details of the members their benefit delivery does not </a:t>
            </a:r>
            <a:r>
              <a:rPr lang="en-IN" sz="2400" dirty="0" smtClean="0"/>
              <a:t>suffer</a:t>
            </a:r>
            <a:r>
              <a:rPr lang="en-US" sz="2400" dirty="0" smtClean="0"/>
              <a:t>.</a:t>
            </a:r>
          </a:p>
          <a:p>
            <a:pPr marL="342900" lvl="0" indent="-342900">
              <a:buFont typeface="+mj-lt"/>
              <a:buAutoNum type="arabicPeriod"/>
            </a:pPr>
            <a:r>
              <a:rPr lang="en-IN" sz="2400" dirty="0" smtClean="0"/>
              <a:t>To </a:t>
            </a:r>
            <a:r>
              <a:rPr lang="en-IN" sz="2400" dirty="0" smtClean="0"/>
              <a:t>ensure that the employer does not have to do the same work </a:t>
            </a:r>
            <a:r>
              <a:rPr lang="en-IN" sz="2400" dirty="0" smtClean="0"/>
              <a:t>again</a:t>
            </a:r>
            <a:r>
              <a:rPr lang="en-US" sz="2400" dirty="0" smtClean="0"/>
              <a:t>.</a:t>
            </a:r>
          </a:p>
          <a:p>
            <a:pPr marL="342900" lvl="0" indent="-342900">
              <a:buFont typeface="+mj-lt"/>
              <a:buAutoNum type="arabicPeriod"/>
            </a:pPr>
            <a:r>
              <a:rPr lang="en-IN" sz="2400" dirty="0" smtClean="0"/>
              <a:t>To </a:t>
            </a:r>
            <a:r>
              <a:rPr lang="en-IN" sz="2400" dirty="0" smtClean="0"/>
              <a:t>reduce the common mistakes in the </a:t>
            </a:r>
            <a:r>
              <a:rPr lang="en-IN" sz="2400" dirty="0" smtClean="0"/>
              <a:t>return</a:t>
            </a:r>
            <a:r>
              <a:rPr lang="en-US" sz="2400" dirty="0" smtClean="0"/>
              <a:t>.</a:t>
            </a:r>
          </a:p>
          <a:p>
            <a:pPr marL="342900" lvl="0" indent="-342900">
              <a:buFont typeface="+mj-lt"/>
              <a:buAutoNum type="arabicPeriod"/>
            </a:pPr>
            <a:r>
              <a:rPr lang="en-IN" sz="2400" dirty="0" smtClean="0"/>
              <a:t>To </a:t>
            </a:r>
            <a:r>
              <a:rPr lang="en-IN" sz="2400" dirty="0" smtClean="0"/>
              <a:t>ensure that the minimum data required to check the correctness of the uploaded return is available with EPFO</a:t>
            </a:r>
            <a:r>
              <a:rPr lang="en-IN" dirty="0" smtClean="0"/>
              <a:t>.</a:t>
            </a:r>
            <a:endParaRPr lang="en-US" dirty="0" smtClean="0"/>
          </a:p>
          <a:p>
            <a:r>
              <a:rPr lang="en-US" dirty="0" smtClean="0"/>
              <a:t>.</a:t>
            </a:r>
            <a:endParaRPr lang="en-US" dirty="0" smtClean="0"/>
          </a:p>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p:txBody>
      </p:sp>
      <p:sp>
        <p:nvSpPr>
          <p:cNvPr id="8"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Oval 4"/>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txBox="1">
            <a:spLocks/>
          </p:cNvSpPr>
          <p:nvPr/>
        </p:nvSpPr>
        <p:spPr>
          <a:xfrm>
            <a:off x="1447800" y="152400"/>
            <a:ext cx="6477000" cy="396875"/>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685800"/>
            <a:ext cx="8305800" cy="457200"/>
          </a:xfrm>
        </p:spPr>
        <p:txBody>
          <a:bodyPr/>
          <a:lstStyle/>
          <a:p>
            <a:pPr eaLnBrk="1" hangingPunct="1"/>
            <a:r>
              <a:rPr lang="en-US" sz="3600" b="1" dirty="0" smtClean="0">
                <a:latin typeface="Arial" charset="0"/>
                <a:cs typeface="Arial" charset="0"/>
              </a:rPr>
              <a:t/>
            </a:r>
            <a:br>
              <a:rPr lang="en-US" sz="3600" b="1" dirty="0" smtClean="0">
                <a:latin typeface="Arial" charset="0"/>
                <a:cs typeface="Arial" charset="0"/>
              </a:rPr>
            </a:br>
            <a:r>
              <a:rPr lang="en-US" sz="3600" b="1" dirty="0" smtClean="0">
                <a:latin typeface="Arial" charset="0"/>
                <a:cs typeface="Arial" charset="0"/>
              </a:rPr>
              <a:t/>
            </a:r>
            <a:br>
              <a:rPr lang="en-US" sz="3600" b="1" dirty="0" smtClean="0">
                <a:latin typeface="Arial" charset="0"/>
                <a:cs typeface="Arial" charset="0"/>
              </a:rPr>
            </a:br>
            <a:r>
              <a:rPr lang="en-US" sz="3600" b="1" dirty="0" smtClean="0">
                <a:solidFill>
                  <a:schemeClr val="tx1"/>
                </a:solidFill>
                <a:latin typeface="Arial" charset="0"/>
                <a:cs typeface="Arial" charset="0"/>
              </a:rPr>
              <a:t>ECR II</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304800" y="1371600"/>
            <a:ext cx="8534400" cy="45720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p:txBody>
      </p:sp>
      <p:sp>
        <p:nvSpPr>
          <p:cNvPr id="8"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Oval 4"/>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txBox="1">
            <a:spLocks/>
          </p:cNvSpPr>
          <p:nvPr/>
        </p:nvSpPr>
        <p:spPr>
          <a:xfrm>
            <a:off x="1447800" y="228600"/>
            <a:ext cx="6477000" cy="396875"/>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
        <p:nvSpPr>
          <p:cNvPr id="11" name="Rectangle 1"/>
          <p:cNvSpPr>
            <a:spLocks noChangeArrowheads="1"/>
          </p:cNvSpPr>
          <p:nvPr/>
        </p:nvSpPr>
        <p:spPr bwMode="auto">
          <a:xfrm>
            <a:off x="685800" y="1713115"/>
            <a:ext cx="7239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ECR II regular monthly file format will have 11 data fields</a:t>
            </a:r>
            <a:r>
              <a:rPr kumimoji="0" lang="en-US"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reduced from 25, </a:t>
            </a:r>
            <a:r>
              <a:rPr lang="en-US" dirty="0" smtClean="0">
                <a:latin typeface="Calibri" pitchFamily="34" charset="0"/>
                <a:ea typeface="Calibri" pitchFamily="34" charset="0"/>
                <a:cs typeface="Times New Roman" pitchFamily="18" charset="0"/>
              </a:rPr>
              <a:t>t</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hey are as follows: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1)UAN</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2)Name of member</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3)Gross wages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4)EPF Wages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5)EPS Wages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6)EDLI Wages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7)Employee share being remitted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8)Employer share being remitted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9)Pension Fund Contribution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10)Refunds</a:t>
            </a:r>
            <a:endPar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11)Non Contributory Period of Service</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IN" dirty="0" smtClean="0"/>
              <a:t>EPFO : In the forefront of change in delivery of publicly managed services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743200"/>
            <a:ext cx="8229600" cy="1143000"/>
          </a:xfrm>
        </p:spPr>
        <p:txBody>
          <a:bodyPr/>
          <a:lstStyle/>
          <a:p>
            <a:pPr algn="ctr" eaLnBrk="1" hangingPunct="1"/>
            <a:r>
              <a:rPr lang="en-US" sz="8000" dirty="0" smtClean="0"/>
              <a:t>Thank You</a:t>
            </a:r>
            <a:endParaRPr lang="en-IN" sz="8000" dirty="0" smtClean="0"/>
          </a:p>
        </p:txBody>
      </p:sp>
      <p:sp>
        <p:nvSpPr>
          <p:cNvPr id="6" name="Oval 5"/>
          <p:cNvSpPr/>
          <p:nvPr/>
        </p:nvSpPr>
        <p:spPr>
          <a:xfrm>
            <a:off x="8382000" y="0"/>
            <a:ext cx="762000" cy="609600"/>
          </a:xfrm>
          <a:prstGeom prst="ellipse">
            <a:avLst/>
          </a:prstGeom>
          <a:blipFill rotWithShape="0">
            <a:blip r:embed="rId2"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Footer Placeholder 10"/>
          <p:cNvSpPr txBox="1">
            <a:spLocks/>
          </p:cNvSpPr>
          <p:nvPr/>
        </p:nvSpPr>
        <p:spPr>
          <a:xfrm>
            <a:off x="1447800" y="-76200"/>
            <a:ext cx="6477000" cy="396875"/>
          </a:xfrm>
          <a:prstGeom prst="rect">
            <a:avLst/>
          </a:prstGeom>
        </p:spPr>
        <p:txBody>
          <a:bodyPr vert="horz" lIns="0" tIns="0" rIns="0" bIns="0" anchor="b"/>
          <a:lstStyle/>
          <a:p>
            <a:pPr lvl="0" algn="ctr" fontAlgn="auto">
              <a:spcBef>
                <a:spcPts val="0"/>
              </a:spcBef>
              <a:spcAft>
                <a:spcPts val="0"/>
              </a:spcAft>
              <a:defRPr/>
            </a:pPr>
            <a:r>
              <a:rPr lang="en-IN" sz="1400" dirty="0" smtClean="0">
                <a:solidFill>
                  <a:schemeClr val="tx2"/>
                </a:solidFill>
                <a:latin typeface="+mn-lt"/>
                <a:cs typeface="+mn-cs"/>
              </a:rPr>
              <a:t>Vigilance Awareness Week 31.10.2016 to 04.01.2016 Seminar</a:t>
            </a:r>
            <a:endParaRPr kumimoji="0" lang="en-US" sz="140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6200"/>
            <a:ext cx="8229600" cy="914400"/>
          </a:xfrm>
        </p:spPr>
        <p:txBody>
          <a:bodyPr/>
          <a:lstStyle/>
          <a:p>
            <a:pPr eaLnBrk="1" hangingPunct="1"/>
            <a:r>
              <a:rPr lang="en-US" sz="3600" b="1" dirty="0" smtClean="0">
                <a:solidFill>
                  <a:schemeClr val="tx1"/>
                </a:solidFill>
                <a:latin typeface="Arial" charset="0"/>
                <a:cs typeface="Arial" charset="0"/>
              </a:rPr>
              <a:t>PMRPY an Introduction.</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304800" y="1219200"/>
            <a:ext cx="8382000" cy="45720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marL="273050" indent="-273050" algn="just">
              <a:spcBef>
                <a:spcPct val="20000"/>
              </a:spcBef>
              <a:buClr>
                <a:srgbClr val="0BD0D9"/>
              </a:buClr>
              <a:buSzPct val="95000"/>
              <a:buFont typeface="Wingdings 2" pitchFamily="18" charset="2"/>
              <a:buChar char=""/>
            </a:pPr>
            <a:r>
              <a:rPr lang="en-US" sz="2400" dirty="0" smtClean="0"/>
              <a:t>The PRADHAN MANTRI ROJGAR PROTSAHAN YOJANA (PMRPY) plan scheme has been designed to incentivize employers for generation of new employment, where Government of India will be paying the 8.33% EPS contribution of the employer for the new employment for three years. The scheme has a dual benefit, where, on the one hand, the employer is incentivized for increasing the employment base of workers in the establishment and on the other hand, a large number of workers will find jobs in such establishments. A direct benefit is that these workers will have access to social security benefits of the organized sector.</a:t>
            </a:r>
            <a:endParaRPr lang="en-US" sz="2400" dirty="0"/>
          </a:p>
          <a:p>
            <a:pPr marL="273050" indent="-273050" algn="just">
              <a:spcBef>
                <a:spcPct val="20000"/>
              </a:spcBef>
              <a:buClr>
                <a:srgbClr val="0BD0D9"/>
              </a:buClr>
              <a:buSzPct val="95000"/>
              <a:buFont typeface="Wingdings 2" pitchFamily="18" charset="2"/>
              <a:buChar char=""/>
            </a:pPr>
            <a:endParaRPr lang="en-US" sz="2400" dirty="0"/>
          </a:p>
        </p:txBody>
      </p:sp>
      <p:sp>
        <p:nvSpPr>
          <p:cNvPr id="10"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Oval 4"/>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txBox="1">
            <a:spLocks/>
          </p:cNvSpPr>
          <p:nvPr/>
        </p:nvSpPr>
        <p:spPr>
          <a:xfrm>
            <a:off x="1524000" y="0"/>
            <a:ext cx="6400800" cy="381000"/>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a:t>
            </a:r>
            <a:r>
              <a:rPr lang="en-US" sz="1400" b="1" dirty="0" smtClean="0">
                <a:solidFill>
                  <a:schemeClr val="bg1"/>
                </a:solidFill>
              </a:rPr>
              <a:t>2.0 briefing 30/11/16</a:t>
            </a:r>
            <a:endParaRPr lang="en-US"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6200"/>
            <a:ext cx="8229600" cy="914400"/>
          </a:xfrm>
        </p:spPr>
        <p:txBody>
          <a:bodyPr/>
          <a:lstStyle/>
          <a:p>
            <a:pPr eaLnBrk="1" hangingPunct="1"/>
            <a:r>
              <a:rPr lang="en-US" sz="3600" b="1" dirty="0" smtClean="0">
                <a:solidFill>
                  <a:schemeClr val="tx1"/>
                </a:solidFill>
                <a:latin typeface="Arial" charset="0"/>
                <a:cs typeface="Arial" charset="0"/>
              </a:rPr>
              <a:t>Eligibility of Establishment</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304800" y="1219200"/>
            <a:ext cx="8382000" cy="49530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marL="273050" indent="-273050" algn="just">
              <a:spcBef>
                <a:spcPct val="20000"/>
              </a:spcBef>
              <a:buClr>
                <a:srgbClr val="0BD0D9"/>
              </a:buClr>
              <a:buSzPct val="95000"/>
              <a:buFont typeface="Wingdings 2" pitchFamily="18" charset="2"/>
              <a:buChar char=""/>
            </a:pPr>
            <a:r>
              <a:rPr lang="en-US" sz="2400" dirty="0" smtClean="0"/>
              <a:t>The establishment should be registered with EPFO under EPF ACT 1952 and should have a valid LIN number.</a:t>
            </a:r>
          </a:p>
          <a:p>
            <a:pPr marL="273050" indent="-273050" algn="just">
              <a:spcBef>
                <a:spcPct val="20000"/>
              </a:spcBef>
              <a:buClr>
                <a:srgbClr val="0BD0D9"/>
              </a:buClr>
              <a:buSzPct val="95000"/>
              <a:buFont typeface="Wingdings 2" pitchFamily="18" charset="2"/>
              <a:buChar char=""/>
            </a:pPr>
            <a:r>
              <a:rPr lang="en-US" sz="2400" dirty="0" smtClean="0"/>
              <a:t>The establishment should have submitted their ECR for Mar-16.</a:t>
            </a:r>
          </a:p>
          <a:p>
            <a:pPr marL="273050" indent="-273050" algn="just">
              <a:spcBef>
                <a:spcPct val="20000"/>
              </a:spcBef>
              <a:buClr>
                <a:srgbClr val="0BD0D9"/>
              </a:buClr>
              <a:buSzPct val="95000"/>
              <a:buFont typeface="Wingdings 2" pitchFamily="18" charset="2"/>
              <a:buChar char=""/>
            </a:pPr>
            <a:r>
              <a:rPr lang="en-US" sz="2400" dirty="0" smtClean="0"/>
              <a:t>The establishment should have increased the number of employees on or after 01/04/16.</a:t>
            </a:r>
          </a:p>
          <a:p>
            <a:pPr marL="273050" indent="-273050" algn="just">
              <a:spcBef>
                <a:spcPct val="20000"/>
              </a:spcBef>
              <a:buClr>
                <a:srgbClr val="0BD0D9"/>
              </a:buClr>
              <a:buSzPct val="95000"/>
              <a:buFont typeface="Wingdings 2" pitchFamily="18" charset="2"/>
              <a:buChar char=""/>
            </a:pPr>
            <a:r>
              <a:rPr lang="en-US" sz="2400" dirty="0" smtClean="0"/>
              <a:t>For</a:t>
            </a:r>
            <a:r>
              <a:rPr lang="en-US" sz="2400" dirty="0" smtClean="0"/>
              <a:t> new establishments registered after 01/04/16, all new employees can avail benefits subject to their eligibility.</a:t>
            </a:r>
            <a:endParaRPr lang="en-US" sz="2400" dirty="0"/>
          </a:p>
        </p:txBody>
      </p:sp>
      <p:sp>
        <p:nvSpPr>
          <p:cNvPr id="10"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7" name="Oval 6"/>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Footer Placeholder 10"/>
          <p:cNvSpPr txBox="1">
            <a:spLocks/>
          </p:cNvSpPr>
          <p:nvPr/>
        </p:nvSpPr>
        <p:spPr>
          <a:xfrm>
            <a:off x="1447800" y="0"/>
            <a:ext cx="6477000" cy="457200"/>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457200"/>
            <a:ext cx="8305800" cy="1066800"/>
          </a:xfrm>
        </p:spPr>
        <p:txBody>
          <a:bodyPr/>
          <a:lstStyle/>
          <a:p>
            <a:pPr algn="just" eaLnBrk="1" hangingPunct="1"/>
            <a:r>
              <a:rPr lang="en-US" sz="3600" b="1" dirty="0" smtClean="0">
                <a:latin typeface="Arial" charset="0"/>
                <a:cs typeface="Arial" charset="0"/>
              </a:rPr>
              <a:t/>
            </a:r>
            <a:br>
              <a:rPr lang="en-US" sz="3600" b="1" dirty="0" smtClean="0">
                <a:latin typeface="Arial" charset="0"/>
                <a:cs typeface="Arial" charset="0"/>
              </a:rPr>
            </a:br>
            <a:r>
              <a:rPr lang="en-US" sz="3600" b="1" dirty="0" smtClean="0">
                <a:latin typeface="Arial" charset="0"/>
                <a:cs typeface="Arial" charset="0"/>
              </a:rPr>
              <a:t/>
            </a:r>
            <a:br>
              <a:rPr lang="en-US" sz="3600" b="1" dirty="0" smtClean="0">
                <a:latin typeface="Arial" charset="0"/>
                <a:cs typeface="Arial" charset="0"/>
              </a:rPr>
            </a:br>
            <a:r>
              <a:rPr lang="en-US" sz="3600" b="1" dirty="0" smtClean="0">
                <a:solidFill>
                  <a:schemeClr val="tx1"/>
                </a:solidFill>
                <a:latin typeface="Arial" charset="0"/>
                <a:cs typeface="Arial" charset="0"/>
              </a:rPr>
              <a:t>Eligibility of Employees</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304800" y="1752600"/>
            <a:ext cx="8534400" cy="44958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marL="273050" indent="-273050">
              <a:spcBef>
                <a:spcPct val="20000"/>
              </a:spcBef>
              <a:buClr>
                <a:srgbClr val="0BD0D9"/>
              </a:buClr>
              <a:buSzPct val="95000"/>
              <a:buFont typeface="Wingdings 2" pitchFamily="18" charset="2"/>
              <a:buChar char=""/>
            </a:pPr>
            <a:r>
              <a:rPr lang="en-IN" sz="2200" dirty="0" smtClean="0"/>
              <a:t>The new employee should have joined the establishment on or after 01/04/16 and should not have been a regular employee in any EPF registered establishment prior to this.</a:t>
            </a:r>
          </a:p>
          <a:p>
            <a:pPr marL="273050" indent="-273050">
              <a:spcBef>
                <a:spcPct val="20000"/>
              </a:spcBef>
              <a:buClr>
                <a:srgbClr val="0BD0D9"/>
              </a:buClr>
              <a:buSzPct val="95000"/>
              <a:buFont typeface="Wingdings 2" pitchFamily="18" charset="2"/>
              <a:buChar char=""/>
            </a:pPr>
            <a:r>
              <a:rPr lang="en-IN" sz="2200" dirty="0" smtClean="0"/>
              <a:t>The new employee should have a valid UAN which is </a:t>
            </a:r>
            <a:r>
              <a:rPr lang="en-IN" sz="2200" dirty="0" smtClean="0"/>
              <a:t>Aadhaar</a:t>
            </a:r>
            <a:r>
              <a:rPr lang="en-IN" sz="2200" dirty="0" smtClean="0"/>
              <a:t> linked.</a:t>
            </a:r>
          </a:p>
          <a:p>
            <a:pPr marL="273050" indent="-273050">
              <a:spcBef>
                <a:spcPct val="20000"/>
              </a:spcBef>
              <a:buClr>
                <a:srgbClr val="0BD0D9"/>
              </a:buClr>
              <a:buSzPct val="95000"/>
              <a:buFont typeface="Wingdings 2" pitchFamily="18" charset="2"/>
              <a:buChar char=""/>
            </a:pPr>
            <a:r>
              <a:rPr lang="en-IN" sz="2200" dirty="0" smtClean="0"/>
              <a:t>The monthly wages of the new employee should be less than Rs. 15000.</a:t>
            </a:r>
          </a:p>
          <a:p>
            <a:pPr marL="273050" indent="-273050">
              <a:spcBef>
                <a:spcPct val="20000"/>
              </a:spcBef>
              <a:buClr>
                <a:srgbClr val="0BD0D9"/>
              </a:buClr>
              <a:buSzPct val="95000"/>
              <a:buFont typeface="Wingdings 2" pitchFamily="18" charset="2"/>
              <a:buChar char=""/>
            </a:pPr>
            <a:r>
              <a:rPr lang="en-IN" sz="2200" dirty="0" smtClean="0"/>
              <a:t>EPS contribution for the new employee will be available for 3 years.</a:t>
            </a:r>
            <a:endParaRPr lang="en-IN" sz="2200" dirty="0"/>
          </a:p>
        </p:txBody>
      </p:sp>
      <p:sp>
        <p:nvSpPr>
          <p:cNvPr id="9"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7" name="Oval 6"/>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Footer Placeholder 10"/>
          <p:cNvSpPr txBox="1">
            <a:spLocks/>
          </p:cNvSpPr>
          <p:nvPr/>
        </p:nvSpPr>
        <p:spPr>
          <a:xfrm>
            <a:off x="1447800" y="-76200"/>
            <a:ext cx="6477000" cy="533400"/>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04800" y="304800"/>
            <a:ext cx="8305800" cy="762000"/>
          </a:xfrm>
        </p:spPr>
        <p:txBody>
          <a:bodyPr/>
          <a:lstStyle/>
          <a:p>
            <a:pPr algn="just" eaLnBrk="1" hangingPunct="1"/>
            <a:r>
              <a:rPr lang="en-US" sz="3600" b="1" dirty="0" smtClean="0">
                <a:solidFill>
                  <a:schemeClr val="tx1"/>
                </a:solidFill>
                <a:latin typeface="Arial" charset="0"/>
                <a:cs typeface="Arial" charset="0"/>
              </a:rPr>
              <a:t>PMRPY reference base</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304800" y="1219200"/>
            <a:ext cx="8534400" cy="50292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marL="273050" indent="-273050" algn="just">
              <a:spcBef>
                <a:spcPct val="20000"/>
              </a:spcBef>
              <a:buClr>
                <a:srgbClr val="0BD0D9"/>
              </a:buClr>
              <a:buSzPct val="95000"/>
              <a:buFont typeface="Wingdings 2" pitchFamily="18" charset="2"/>
              <a:buChar char=""/>
            </a:pPr>
            <a:r>
              <a:rPr lang="en-US" sz="2400" dirty="0" smtClean="0"/>
              <a:t>The reference base is taken as number of employees for whom the employer has deposited/filed the employer’s contribution of 12%(3.67% epf+8.33%eps) of wages with EPFO and is taken from the ECR return filed by employer as on 31</a:t>
            </a:r>
            <a:r>
              <a:rPr lang="en-US" sz="2400" baseline="30000" dirty="0" smtClean="0"/>
              <a:t>st</a:t>
            </a:r>
            <a:r>
              <a:rPr lang="en-US" sz="2400" dirty="0" smtClean="0"/>
              <a:t> Mar-2016. </a:t>
            </a:r>
            <a:r>
              <a:rPr lang="en-US" sz="2400" dirty="0" smtClean="0"/>
              <a:t>S</a:t>
            </a:r>
            <a:r>
              <a:rPr lang="en-US" sz="2400" dirty="0" smtClean="0"/>
              <a:t>imilarly for 2017-18 the reference base will be 31</a:t>
            </a:r>
            <a:r>
              <a:rPr lang="en-US" sz="2400" baseline="30000" dirty="0" smtClean="0"/>
              <a:t>st</a:t>
            </a:r>
            <a:r>
              <a:rPr lang="en-US" sz="2400" dirty="0" smtClean="0"/>
              <a:t> Mar-2017 and so on for subsequent years.</a:t>
            </a:r>
          </a:p>
          <a:p>
            <a:pPr marL="273050" indent="-273050" algn="just">
              <a:spcBef>
                <a:spcPct val="20000"/>
              </a:spcBef>
              <a:buClr>
                <a:srgbClr val="0BD0D9"/>
              </a:buClr>
              <a:buSzPct val="95000"/>
              <a:buFont typeface="Wingdings 2" pitchFamily="18" charset="2"/>
              <a:buChar char=""/>
            </a:pPr>
            <a:r>
              <a:rPr lang="en-US" sz="2400" dirty="0" smtClean="0"/>
              <a:t>In case of new establishments getting registered with EPFO after 01/04/16 the reference base will be taken as nil/zero and all new employees will be eligible to be covered under the scheme subject to other eligibility conditions.</a:t>
            </a:r>
          </a:p>
          <a:p>
            <a:pPr marL="273050" indent="-273050" algn="just">
              <a:spcBef>
                <a:spcPct val="20000"/>
              </a:spcBef>
              <a:buClr>
                <a:srgbClr val="0BD0D9"/>
              </a:buClr>
              <a:buSzPct val="95000"/>
              <a:buFont typeface="Wingdings 2" pitchFamily="18" charset="2"/>
              <a:buChar char=""/>
            </a:pPr>
            <a:r>
              <a:rPr lang="en-US" sz="2400" dirty="0" smtClean="0"/>
              <a:t>The employer will not be eligible to avail PMRPY benefits if there is no new employment vis-à-vis the reference base in any subsequent month.</a:t>
            </a:r>
            <a:endParaRPr lang="en-IN" sz="2400" dirty="0"/>
          </a:p>
          <a:p>
            <a:pPr marL="273050" indent="-273050" algn="just">
              <a:spcBef>
                <a:spcPct val="20000"/>
              </a:spcBef>
              <a:buClr>
                <a:srgbClr val="0BD0D9"/>
              </a:buClr>
              <a:buSzPct val="95000"/>
              <a:buFont typeface="Wingdings 2" pitchFamily="18" charset="2"/>
              <a:buChar char=""/>
            </a:pPr>
            <a:endParaRPr lang="en-US" sz="2400" dirty="0"/>
          </a:p>
        </p:txBody>
      </p:sp>
      <p:sp>
        <p:nvSpPr>
          <p:cNvPr id="10"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Oval 4"/>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txBox="1">
            <a:spLocks/>
          </p:cNvSpPr>
          <p:nvPr/>
        </p:nvSpPr>
        <p:spPr>
          <a:xfrm>
            <a:off x="1447800" y="-76200"/>
            <a:ext cx="6477000" cy="533400"/>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457200"/>
            <a:ext cx="8305800" cy="457200"/>
          </a:xfrm>
        </p:spPr>
        <p:txBody>
          <a:bodyPr/>
          <a:lstStyle/>
          <a:p>
            <a:pPr eaLnBrk="1" hangingPunct="1"/>
            <a:r>
              <a:rPr lang="en-US" sz="3600" b="1" dirty="0" smtClean="0">
                <a:solidFill>
                  <a:schemeClr val="tx1"/>
                </a:solidFill>
                <a:latin typeface="Arial" charset="0"/>
                <a:cs typeface="Arial" charset="0"/>
              </a:rPr>
              <a:t>UAN Version 2.0</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152400" y="990600"/>
            <a:ext cx="8686800" cy="54864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r>
              <a:rPr lang="en-US" sz="2400" b="1" u="sng" dirty="0" smtClean="0"/>
              <a:t>Workflow for revised process of UAN generation and linking under the revised version of UAN</a:t>
            </a:r>
            <a:endParaRPr lang="en-US" sz="2400" dirty="0" smtClean="0"/>
          </a:p>
          <a:p>
            <a:r>
              <a:rPr lang="en-IN" sz="2400" b="1" dirty="0" smtClean="0"/>
              <a:t>Introduction:</a:t>
            </a:r>
            <a:r>
              <a:rPr lang="en-IN" sz="2400" dirty="0" smtClean="0"/>
              <a:t>The</a:t>
            </a:r>
            <a:r>
              <a:rPr lang="en-IN" sz="2400" dirty="0" smtClean="0"/>
              <a:t> revised process of UAN generation and linking is based on the following principles</a:t>
            </a:r>
            <a:r>
              <a:rPr lang="en-IN" sz="2400" dirty="0" smtClean="0"/>
              <a:t>:</a:t>
            </a:r>
            <a:endParaRPr lang="en-US" sz="2400" dirty="0" smtClean="0"/>
          </a:p>
          <a:p>
            <a:pPr marL="457200" lvl="0" indent="-457200">
              <a:buFont typeface="+mj-lt"/>
              <a:buAutoNum type="arabicPeriod"/>
            </a:pPr>
            <a:r>
              <a:rPr lang="en-IN" sz="2400" dirty="0" smtClean="0"/>
              <a:t>The Electronic </a:t>
            </a:r>
            <a:r>
              <a:rPr lang="en-IN" sz="2400" dirty="0" smtClean="0"/>
              <a:t>Challan</a:t>
            </a:r>
            <a:r>
              <a:rPr lang="en-IN" sz="2400" dirty="0" smtClean="0"/>
              <a:t> cum Return would be UAN </a:t>
            </a:r>
            <a:r>
              <a:rPr lang="en-IN" sz="2400" dirty="0" smtClean="0"/>
              <a:t>based.</a:t>
            </a:r>
            <a:endParaRPr lang="en-US" sz="2400" dirty="0" smtClean="0"/>
          </a:p>
          <a:p>
            <a:pPr marL="457200" lvl="0" indent="-457200">
              <a:buFont typeface="+mj-lt"/>
              <a:buAutoNum type="arabicPeriod"/>
            </a:pPr>
            <a:r>
              <a:rPr lang="en-IN" sz="2400" dirty="0" smtClean="0"/>
              <a:t>The </a:t>
            </a:r>
            <a:r>
              <a:rPr lang="en-IN" sz="2400" dirty="0" smtClean="0"/>
              <a:t>UAN in respect of member with first time employment would </a:t>
            </a:r>
            <a:r>
              <a:rPr lang="en-IN" sz="2400" dirty="0" smtClean="0"/>
              <a:t>be </a:t>
            </a:r>
            <a:r>
              <a:rPr lang="en-IN" sz="2400" dirty="0" smtClean="0"/>
              <a:t>generated by the employer prior to filing of ECR by employer for that </a:t>
            </a:r>
            <a:r>
              <a:rPr lang="en-IN" sz="2400" dirty="0" smtClean="0"/>
              <a:t>member.</a:t>
            </a:r>
            <a:endParaRPr lang="en-US" sz="2400" dirty="0" smtClean="0"/>
          </a:p>
          <a:p>
            <a:pPr marL="457200" lvl="0" indent="-457200">
              <a:buFont typeface="+mj-lt"/>
              <a:buAutoNum type="arabicPeriod"/>
            </a:pPr>
            <a:r>
              <a:rPr lang="en-IN" sz="2400" dirty="0" smtClean="0"/>
              <a:t>Also </a:t>
            </a:r>
            <a:r>
              <a:rPr lang="en-IN" sz="2400" dirty="0" smtClean="0"/>
              <a:t>the linking of the existing UAN of the member with the present employment would necessarily be done by the employer before filing of UAN based </a:t>
            </a:r>
            <a:r>
              <a:rPr lang="en-IN" sz="2400" dirty="0" smtClean="0"/>
              <a:t>ECR.</a:t>
            </a:r>
            <a:endParaRPr lang="en-US" sz="2400" dirty="0" smtClean="0"/>
          </a:p>
          <a:p>
            <a:pPr marL="457200" lvl="0" indent="-457200">
              <a:buFont typeface="+mj-lt"/>
              <a:buAutoNum type="arabicPeriod"/>
            </a:pPr>
            <a:r>
              <a:rPr lang="en-IN" sz="2400" dirty="0" smtClean="0"/>
              <a:t>The </a:t>
            </a:r>
            <a:r>
              <a:rPr lang="en-IN" sz="2400" dirty="0" smtClean="0"/>
              <a:t>member details i.e. name of member, date of birth, father’s/ Husband’s name etc. would be same for all the employments, since the details would be fetched from UAN database of member.</a:t>
            </a:r>
            <a:endParaRPr lang="en-US" sz="2400" dirty="0" smtClean="0"/>
          </a:p>
          <a:p>
            <a:pPr marL="273050" indent="-273050">
              <a:spcBef>
                <a:spcPct val="20000"/>
              </a:spcBef>
              <a:buClr>
                <a:srgbClr val="0BD0D9"/>
              </a:buClr>
              <a:buSzPct val="95000"/>
              <a:buFont typeface="Wingdings 2" pitchFamily="18" charset="2"/>
              <a:buChar char=""/>
            </a:pPr>
            <a:endParaRPr lang="en-US" sz="2400" dirty="0"/>
          </a:p>
        </p:txBody>
      </p:sp>
      <p:sp>
        <p:nvSpPr>
          <p:cNvPr id="10"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Oval 4"/>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txBox="1">
            <a:spLocks/>
          </p:cNvSpPr>
          <p:nvPr/>
        </p:nvSpPr>
        <p:spPr>
          <a:xfrm>
            <a:off x="1447800" y="-76200"/>
            <a:ext cx="6477000" cy="533400"/>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 calcmode="lin" valueType="num">
                                      <p:cBhvr additive="base">
                                        <p:cTn id="4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1000" y="457200"/>
            <a:ext cx="8305800" cy="381000"/>
          </a:xfrm>
        </p:spPr>
        <p:txBody>
          <a:bodyPr/>
          <a:lstStyle/>
          <a:p>
            <a:pPr eaLnBrk="1" hangingPunct="1"/>
            <a:r>
              <a:rPr lang="en-US" sz="3600" b="1" dirty="0" smtClean="0">
                <a:latin typeface="Arial" charset="0"/>
                <a:cs typeface="Arial" charset="0"/>
              </a:rPr>
              <a:t/>
            </a:r>
            <a:br>
              <a:rPr lang="en-US" sz="3600" b="1" dirty="0" smtClean="0">
                <a:latin typeface="Arial" charset="0"/>
                <a:cs typeface="Arial" charset="0"/>
              </a:rPr>
            </a:br>
            <a:r>
              <a:rPr lang="en-US" sz="3600" b="1" dirty="0" smtClean="0">
                <a:latin typeface="Arial" charset="0"/>
                <a:cs typeface="Arial" charset="0"/>
              </a:rPr>
              <a:t/>
            </a:r>
            <a:br>
              <a:rPr lang="en-US" sz="3600" b="1" dirty="0" smtClean="0">
                <a:latin typeface="Arial" charset="0"/>
                <a:cs typeface="Arial" charset="0"/>
              </a:rPr>
            </a:br>
            <a:r>
              <a:rPr lang="en-US" sz="3600" b="1" dirty="0" smtClean="0">
                <a:latin typeface="Arial" charset="0"/>
                <a:cs typeface="Arial" charset="0"/>
              </a:rPr>
              <a:t> </a:t>
            </a:r>
            <a:r>
              <a:rPr lang="en-US" sz="3600" b="1" dirty="0" smtClean="0">
                <a:solidFill>
                  <a:schemeClr val="tx1"/>
                </a:solidFill>
                <a:latin typeface="Arial" charset="0"/>
                <a:cs typeface="Arial" charset="0"/>
              </a:rPr>
              <a:t>First time employment </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304800" y="914400"/>
            <a:ext cx="8610600" cy="51816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lvl="0"/>
            <a:r>
              <a:rPr lang="en-US" sz="2400" dirty="0" smtClean="0">
                <a:latin typeface="Calibri" pitchFamily="34" charset="0"/>
                <a:ea typeface="Times New Roman" pitchFamily="18" charset="0"/>
                <a:cs typeface="Times New Roman" pitchFamily="18" charset="0"/>
              </a:rPr>
              <a:t>Based on above principles, the process of generation of UAN and linking employment has been revised as under:</a:t>
            </a:r>
            <a:endParaRPr lang="en-US" sz="1200" dirty="0" smtClean="0">
              <a:latin typeface="Arial" pitchFamily="34" charset="0"/>
              <a:cs typeface="Arial" pitchFamily="34" charset="0"/>
            </a:endParaRPr>
          </a:p>
          <a:p>
            <a:pPr lvl="0" eaLnBrk="0" hangingPunct="0"/>
            <a:r>
              <a:rPr lang="en-US" sz="2400" b="1" dirty="0" smtClean="0">
                <a:latin typeface="Calibri" pitchFamily="34" charset="0"/>
                <a:ea typeface="Times New Roman" pitchFamily="18" charset="0"/>
                <a:cs typeface="Times New Roman" pitchFamily="18" charset="0"/>
              </a:rPr>
              <a:t>A)The member has joined EPF for the first time:</a:t>
            </a:r>
            <a:r>
              <a:rPr lang="en-US" sz="2400" dirty="0" smtClean="0">
                <a:latin typeface="Calibri" pitchFamily="34" charset="0"/>
                <a:ea typeface="Times New Roman" pitchFamily="18" charset="0"/>
                <a:cs typeface="Times New Roman" pitchFamily="18" charset="0"/>
              </a:rPr>
              <a:t> In such a case, the employer can obtain UAN upfront from EPFO portal on the basis of information furnished by the member in the declaration form. The employer can submit ECR in respect of this member only after the UAN has been obtained from the portal. The process flow is as follows:</a:t>
            </a:r>
            <a:endParaRPr lang="en-US" sz="1200" dirty="0" smtClean="0">
              <a:latin typeface="Arial" pitchFamily="34" charset="0"/>
              <a:cs typeface="Arial" pitchFamily="34" charset="0"/>
            </a:endParaRPr>
          </a:p>
          <a:p>
            <a:pPr lvl="0" eaLnBrk="0" hangingPunct="0">
              <a:buFontTx/>
              <a:buChar char="•"/>
            </a:pPr>
            <a:r>
              <a:rPr lang="en-US" sz="2400" dirty="0" smtClean="0">
                <a:latin typeface="Calibri" pitchFamily="34" charset="0"/>
                <a:ea typeface="Times New Roman" pitchFamily="18" charset="0"/>
                <a:cs typeface="Times New Roman" pitchFamily="18" charset="0"/>
              </a:rPr>
              <a:t>The employer would obtain the Universal Account Number (UAN) for first time member from EPFO through an online functionality on the portal.</a:t>
            </a:r>
            <a:endParaRPr lang="en-US" sz="1200" dirty="0" smtClean="0">
              <a:latin typeface="Arial" pitchFamily="34" charset="0"/>
              <a:cs typeface="Arial" pitchFamily="34" charset="0"/>
            </a:endParaRPr>
          </a:p>
          <a:p>
            <a:pPr lvl="0" eaLnBrk="0" hangingPunct="0">
              <a:buFontTx/>
              <a:buChar char="•"/>
            </a:pPr>
            <a:r>
              <a:rPr lang="en-US" sz="2400" dirty="0" smtClean="0">
                <a:latin typeface="Calibri" pitchFamily="34" charset="0"/>
                <a:ea typeface="Times New Roman" pitchFamily="18" charset="0"/>
                <a:cs typeface="Times New Roman" pitchFamily="18" charset="0"/>
              </a:rPr>
              <a:t>The employer is required to furnish the details of member i.e. member’s name, father’s/husband’s name, date of birth, date of joining and his KYC details on the portal</a:t>
            </a:r>
            <a:r>
              <a:rPr lang="en-US" sz="2400" dirty="0" smtClean="0">
                <a:latin typeface="Calibri" pitchFamily="34" charset="0"/>
                <a:ea typeface="Times New Roman" pitchFamily="18" charset="0"/>
                <a:cs typeface="Times New Roman" pitchFamily="18" charset="0"/>
              </a:rPr>
              <a:t>.</a:t>
            </a:r>
            <a:endParaRPr lang="en-US" sz="1200" dirty="0" smtClean="0">
              <a:latin typeface="Arial" pitchFamily="34" charset="0"/>
              <a:cs typeface="Arial" pitchFamily="34" charset="0"/>
            </a:endParaRPr>
          </a:p>
        </p:txBody>
      </p:sp>
      <p:sp>
        <p:nvSpPr>
          <p:cNvPr id="8"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Oval 4"/>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txBox="1">
            <a:spLocks/>
          </p:cNvSpPr>
          <p:nvPr/>
        </p:nvSpPr>
        <p:spPr>
          <a:xfrm>
            <a:off x="1447800" y="0"/>
            <a:ext cx="6477000" cy="457200"/>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81000" y="762000"/>
            <a:ext cx="8305800" cy="533400"/>
          </a:xfrm>
        </p:spPr>
        <p:txBody>
          <a:bodyPr/>
          <a:lstStyle/>
          <a:p>
            <a:pPr eaLnBrk="1" hangingPunct="1"/>
            <a:r>
              <a:rPr lang="en-US" sz="3600" b="1" dirty="0" smtClean="0">
                <a:latin typeface="Arial" charset="0"/>
                <a:cs typeface="Arial" charset="0"/>
              </a:rPr>
              <a:t/>
            </a:r>
            <a:br>
              <a:rPr lang="en-US" sz="3600" b="1" dirty="0" smtClean="0">
                <a:latin typeface="Arial" charset="0"/>
                <a:cs typeface="Arial" charset="0"/>
              </a:rPr>
            </a:br>
            <a:r>
              <a:rPr lang="en-US" sz="3600" b="1" dirty="0" smtClean="0">
                <a:latin typeface="Arial" charset="0"/>
                <a:cs typeface="Arial" charset="0"/>
              </a:rPr>
              <a:t/>
            </a:r>
            <a:br>
              <a:rPr lang="en-US" sz="3600" b="1" dirty="0" smtClean="0">
                <a:latin typeface="Arial" charset="0"/>
                <a:cs typeface="Arial" charset="0"/>
              </a:rPr>
            </a:br>
            <a:r>
              <a:rPr lang="en-US" sz="3600" b="1" dirty="0" smtClean="0">
                <a:solidFill>
                  <a:schemeClr val="tx1"/>
                </a:solidFill>
                <a:latin typeface="Arial" charset="0"/>
                <a:cs typeface="Arial" charset="0"/>
              </a:rPr>
              <a:t>First time employment </a:t>
            </a:r>
            <a:r>
              <a:rPr lang="en-US" sz="3600" b="1" dirty="0" smtClean="0">
                <a:solidFill>
                  <a:schemeClr val="tx1"/>
                </a:solidFill>
                <a:latin typeface="Arial" charset="0"/>
                <a:cs typeface="Arial" charset="0"/>
              </a:rPr>
              <a:t>Contd</a:t>
            </a:r>
            <a:r>
              <a:rPr lang="en-US" sz="3600" b="1" dirty="0" smtClean="0">
                <a:solidFill>
                  <a:schemeClr val="tx1"/>
                </a:solidFill>
                <a:latin typeface="Arial" charset="0"/>
                <a:cs typeface="Arial" charset="0"/>
              </a:rPr>
              <a:t>….</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228600" y="2057400"/>
            <a:ext cx="8534400" cy="36576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marL="457200" lvl="0" indent="-457200">
              <a:buFont typeface="+mj-lt"/>
              <a:buAutoNum type="arabicPeriod"/>
            </a:pPr>
            <a:r>
              <a:rPr lang="en-IN" sz="2400" dirty="0" smtClean="0"/>
              <a:t>The employer should furnish the member details on the basis of KYC document - </a:t>
            </a:r>
            <a:r>
              <a:rPr lang="en-IN" sz="2400" dirty="0" smtClean="0"/>
              <a:t>Aadhaar</a:t>
            </a:r>
            <a:r>
              <a:rPr lang="en-IN" sz="2400" dirty="0" smtClean="0"/>
              <a:t> to avoid future complications about member’s name, name of father/spouse, date of birth, gender </a:t>
            </a:r>
            <a:r>
              <a:rPr lang="en-IN" sz="2400" dirty="0" smtClean="0"/>
              <a:t>etc.</a:t>
            </a:r>
            <a:endParaRPr lang="en-US" sz="2400" dirty="0" smtClean="0"/>
          </a:p>
          <a:p>
            <a:pPr marL="457200" lvl="0" indent="-457200">
              <a:buFont typeface="+mj-lt"/>
              <a:buAutoNum type="arabicPeriod"/>
            </a:pPr>
            <a:r>
              <a:rPr lang="en-IN" sz="2400" dirty="0" smtClean="0"/>
              <a:t>The </a:t>
            </a:r>
            <a:r>
              <a:rPr lang="en-IN" sz="2400" dirty="0" smtClean="0"/>
              <a:t>employer would get UAN from the portal and the same would be available for validation for the ECR file of the </a:t>
            </a:r>
            <a:r>
              <a:rPr lang="en-IN" sz="2400" dirty="0" smtClean="0"/>
              <a:t>employer.</a:t>
            </a:r>
            <a:endParaRPr lang="en-US" sz="2400" dirty="0" smtClean="0"/>
          </a:p>
          <a:p>
            <a:pPr marL="457200" lvl="0" indent="-457200">
              <a:buFont typeface="+mj-lt"/>
              <a:buAutoNum type="arabicPeriod"/>
            </a:pPr>
            <a:r>
              <a:rPr lang="en-IN" sz="2400" dirty="0" smtClean="0"/>
              <a:t>It </a:t>
            </a:r>
            <a:r>
              <a:rPr lang="en-IN" sz="2400" dirty="0" smtClean="0"/>
              <a:t>is reiterated that this process is mandatory for the employer to include the new members in the ECR. </a:t>
            </a:r>
            <a:endParaRPr lang="en-US" sz="2400" dirty="0" smtClean="0"/>
          </a:p>
          <a:p>
            <a:pPr marL="273050" indent="-273050">
              <a:spcBef>
                <a:spcPct val="20000"/>
              </a:spcBef>
              <a:buClr>
                <a:srgbClr val="0BD0D9"/>
              </a:buClr>
              <a:buSzPct val="95000"/>
            </a:pPr>
            <a:endParaRPr lang="en-US" sz="2400" dirty="0"/>
          </a:p>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a:p>
            <a:pPr marL="273050" indent="-273050">
              <a:spcBef>
                <a:spcPct val="20000"/>
              </a:spcBef>
              <a:buClr>
                <a:srgbClr val="0BD0D9"/>
              </a:buClr>
              <a:buSzPct val="95000"/>
              <a:buFont typeface="Wingdings 2" pitchFamily="18" charset="2"/>
              <a:buChar char=""/>
            </a:pPr>
            <a:endParaRPr lang="en-US" sz="2400" dirty="0"/>
          </a:p>
        </p:txBody>
      </p:sp>
      <p:sp>
        <p:nvSpPr>
          <p:cNvPr id="8"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Oval 4"/>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txBox="1">
            <a:spLocks/>
          </p:cNvSpPr>
          <p:nvPr/>
        </p:nvSpPr>
        <p:spPr>
          <a:xfrm>
            <a:off x="1447800" y="228600"/>
            <a:ext cx="6477000" cy="396875"/>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762000"/>
            <a:ext cx="8305800" cy="762000"/>
          </a:xfrm>
        </p:spPr>
        <p:txBody>
          <a:bodyPr/>
          <a:lstStyle/>
          <a:p>
            <a:pPr eaLnBrk="1" hangingPunct="1"/>
            <a:r>
              <a:rPr lang="en-US" sz="3600" b="1" dirty="0" smtClean="0">
                <a:latin typeface="Arial" charset="0"/>
                <a:cs typeface="Arial" charset="0"/>
              </a:rPr>
              <a:t/>
            </a:r>
            <a:br>
              <a:rPr lang="en-US" sz="3600" b="1" dirty="0" smtClean="0">
                <a:latin typeface="Arial" charset="0"/>
                <a:cs typeface="Arial" charset="0"/>
              </a:rPr>
            </a:br>
            <a:r>
              <a:rPr lang="en-US" sz="3600" b="1" dirty="0" smtClean="0">
                <a:latin typeface="Arial" charset="0"/>
                <a:cs typeface="Arial" charset="0"/>
              </a:rPr>
              <a:t/>
            </a:r>
            <a:br>
              <a:rPr lang="en-US" sz="3600" b="1" dirty="0" smtClean="0">
                <a:latin typeface="Arial" charset="0"/>
                <a:cs typeface="Arial" charset="0"/>
              </a:rPr>
            </a:br>
            <a:r>
              <a:rPr lang="en-US" sz="3600" b="1" dirty="0" smtClean="0">
                <a:solidFill>
                  <a:schemeClr val="tx1"/>
                </a:solidFill>
                <a:latin typeface="Arial" charset="0"/>
                <a:cs typeface="Arial" charset="0"/>
              </a:rPr>
              <a:t>Prior member joining present employment</a:t>
            </a:r>
            <a:endParaRPr lang="en-IN" sz="3600" b="1" dirty="0" smtClean="0">
              <a:solidFill>
                <a:schemeClr val="tx1"/>
              </a:solidFill>
              <a:latin typeface="Arial" charset="0"/>
              <a:cs typeface="Arial" charset="0"/>
            </a:endParaRPr>
          </a:p>
        </p:txBody>
      </p:sp>
      <p:sp>
        <p:nvSpPr>
          <p:cNvPr id="6" name="Content Placeholder 2"/>
          <p:cNvSpPr txBox="1">
            <a:spLocks/>
          </p:cNvSpPr>
          <p:nvPr/>
        </p:nvSpPr>
        <p:spPr bwMode="auto">
          <a:xfrm>
            <a:off x="304800" y="1524000"/>
            <a:ext cx="8534400" cy="4876800"/>
          </a:xfrm>
          <a:prstGeom prst="rect">
            <a:avLst/>
          </a:prstGeom>
          <a:blipFill dpi="0" rotWithShape="1">
            <a:blip r:embed="rId2" cstate="print"/>
            <a:srcRect/>
            <a:tile tx="0" ty="0" sx="100000" sy="100000" flip="none" algn="tl"/>
          </a:blipFill>
          <a:ln w="9525">
            <a:solidFill>
              <a:schemeClr val="accent1"/>
            </a:solidFill>
            <a:miter lim="800000"/>
            <a:headEnd/>
            <a:tailEnd/>
          </a:ln>
        </p:spPr>
        <p:txBody>
          <a:bodyPr/>
          <a:lstStyle/>
          <a:p>
            <a:pPr lvl="0"/>
            <a:r>
              <a:rPr lang="en-US" sz="2400" b="1" dirty="0" smtClean="0">
                <a:latin typeface="Calibri" pitchFamily="34" charset="0"/>
                <a:ea typeface="Times New Roman" pitchFamily="18" charset="0"/>
                <a:cs typeface="Times New Roman" pitchFamily="18" charset="0"/>
              </a:rPr>
              <a:t>The member was earlier member of EPF prior to joining the present establishment:</a:t>
            </a:r>
            <a:r>
              <a:rPr lang="en-US" sz="2400" dirty="0" smtClean="0">
                <a:latin typeface="Calibri" pitchFamily="34" charset="0"/>
                <a:ea typeface="Times New Roman" pitchFamily="18" charset="0"/>
                <a:cs typeface="Times New Roman" pitchFamily="18" charset="0"/>
              </a:rPr>
              <a:t> In such cases, the process has been revised as follows:</a:t>
            </a:r>
            <a:endParaRPr lang="en-US" sz="1200" dirty="0" smtClean="0">
              <a:latin typeface="Arial" pitchFamily="34" charset="0"/>
              <a:cs typeface="Arial" pitchFamily="34" charset="0"/>
            </a:endParaRPr>
          </a:p>
          <a:p>
            <a:pPr lvl="0" eaLnBrk="0" hangingPunct="0">
              <a:buFontTx/>
              <a:buChar char="•"/>
            </a:pPr>
            <a:r>
              <a:rPr lang="en-US" sz="2400" dirty="0" smtClean="0">
                <a:latin typeface="Calibri" pitchFamily="34" charset="0"/>
                <a:ea typeface="Times New Roman" pitchFamily="18" charset="0"/>
                <a:cs typeface="Times New Roman" pitchFamily="18" charset="0"/>
              </a:rPr>
              <a:t>The member declares the UAN/ EPF Account Number details to the employer through declaration form as per the existing process.</a:t>
            </a:r>
            <a:endParaRPr lang="en-US" sz="1200" dirty="0" smtClean="0">
              <a:latin typeface="Arial" pitchFamily="34" charset="0"/>
              <a:cs typeface="Arial" pitchFamily="34" charset="0"/>
            </a:endParaRPr>
          </a:p>
          <a:p>
            <a:pPr lvl="0" eaLnBrk="0" hangingPunct="0">
              <a:buFontTx/>
              <a:buChar char="•"/>
            </a:pPr>
            <a:r>
              <a:rPr lang="en-US" sz="2400" dirty="0" smtClean="0">
                <a:latin typeface="Calibri" pitchFamily="34" charset="0"/>
                <a:ea typeface="Times New Roman" pitchFamily="18" charset="0"/>
                <a:cs typeface="Times New Roman" pitchFamily="18" charset="0"/>
              </a:rPr>
              <a:t>The employer is required to link the present employment with the provided Universal Account Number before filing ECR.</a:t>
            </a:r>
            <a:endParaRPr lang="en-US" sz="1200" dirty="0" smtClean="0">
              <a:latin typeface="Arial" pitchFamily="34" charset="0"/>
              <a:cs typeface="Arial" pitchFamily="34" charset="0"/>
            </a:endParaRPr>
          </a:p>
          <a:p>
            <a:pPr lvl="0" eaLnBrk="0" hangingPunct="0">
              <a:buFontTx/>
              <a:buChar char="•"/>
            </a:pPr>
            <a:r>
              <a:rPr lang="en-US" sz="2400" dirty="0" smtClean="0">
                <a:latin typeface="Calibri" pitchFamily="34" charset="0"/>
                <a:ea typeface="Times New Roman" pitchFamily="18" charset="0"/>
                <a:cs typeface="Times New Roman" pitchFamily="18" charset="0"/>
              </a:rPr>
              <a:t>The member details as available in the provided UAN would be used in the ECR of the present employment.</a:t>
            </a:r>
            <a:endParaRPr lang="en-US" sz="1200" dirty="0" smtClean="0">
              <a:latin typeface="Arial" pitchFamily="34" charset="0"/>
              <a:cs typeface="Arial" pitchFamily="34" charset="0"/>
            </a:endParaRPr>
          </a:p>
          <a:p>
            <a:pPr lvl="0" eaLnBrk="0" hangingPunct="0">
              <a:buFontTx/>
              <a:buChar char="•"/>
            </a:pPr>
            <a:r>
              <a:rPr lang="en-US" sz="2400" dirty="0" smtClean="0">
                <a:latin typeface="Calibri" pitchFamily="34" charset="0"/>
                <a:ea typeface="Times New Roman" pitchFamily="18" charset="0"/>
                <a:cs typeface="Times New Roman" pitchFamily="18" charset="0"/>
              </a:rPr>
              <a:t>The employer can start remitting dues through ECR for this linked UAN.</a:t>
            </a:r>
            <a:endParaRPr lang="en-US" sz="3600" dirty="0" smtClean="0">
              <a:latin typeface="Arial" pitchFamily="34" charset="0"/>
              <a:cs typeface="Arial" pitchFamily="34" charset="0"/>
            </a:endParaRPr>
          </a:p>
        </p:txBody>
      </p:sp>
      <p:sp>
        <p:nvSpPr>
          <p:cNvPr id="8" name="Footer Placeholder 10"/>
          <p:cNvSpPr>
            <a:spLocks noGrp="1"/>
          </p:cNvSpPr>
          <p:nvPr>
            <p:ph type="ftr" sz="quarter" idx="11"/>
          </p:nvPr>
        </p:nvSpPr>
        <p:spPr>
          <a:xfrm>
            <a:off x="2819400" y="6248400"/>
            <a:ext cx="6324600" cy="396875"/>
          </a:xfrm>
        </p:spPr>
        <p:txBody>
          <a:bodyPr/>
          <a:lstStyle/>
          <a:p>
            <a:pPr>
              <a:defRPr/>
            </a:pPr>
            <a:r>
              <a:rPr lang="en-IN" sz="1400" b="1" i="1" dirty="0">
                <a:solidFill>
                  <a:srgbClr val="00B0F0"/>
                </a:solidFill>
              </a:rPr>
              <a:t>EPFO : In the forefront of change in delivery of publicly managed services</a:t>
            </a:r>
            <a:endParaRPr lang="en-US" sz="1400" b="1" i="1" dirty="0">
              <a:solidFill>
                <a:srgbClr val="00B0F0"/>
              </a:solidFill>
            </a:endParaRPr>
          </a:p>
        </p:txBody>
      </p:sp>
      <p:sp>
        <p:nvSpPr>
          <p:cNvPr id="5" name="Oval 4"/>
          <p:cNvSpPr/>
          <p:nvPr/>
        </p:nvSpPr>
        <p:spPr>
          <a:xfrm>
            <a:off x="8382000" y="0"/>
            <a:ext cx="762000" cy="609600"/>
          </a:xfrm>
          <a:prstGeom prst="ellips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ooter Placeholder 10"/>
          <p:cNvSpPr txBox="1">
            <a:spLocks/>
          </p:cNvSpPr>
          <p:nvPr/>
        </p:nvSpPr>
        <p:spPr>
          <a:xfrm>
            <a:off x="1447800" y="0"/>
            <a:ext cx="6477000" cy="381000"/>
          </a:xfrm>
          <a:prstGeom prst="rect">
            <a:avLst/>
          </a:prstGeom>
        </p:spPr>
        <p:txBody>
          <a:bodyPr vert="horz" lIns="0" tIns="0" rIns="0" bIns="0" anchor="b"/>
          <a:lstStyle/>
          <a:p>
            <a:pPr algn="just">
              <a:defRPr/>
            </a:pPr>
            <a:r>
              <a:rPr lang="en-US" sz="1400" b="1" dirty="0" smtClean="0">
                <a:solidFill>
                  <a:schemeClr val="bg1"/>
                </a:solidFill>
              </a:rPr>
              <a:t>	Pradhan </a:t>
            </a:r>
            <a:r>
              <a:rPr lang="en-US" sz="1400" b="1" dirty="0" smtClean="0">
                <a:solidFill>
                  <a:schemeClr val="bg1"/>
                </a:solidFill>
              </a:rPr>
              <a:t>Mantri Rojgar Protsahan Yojana &amp; </a:t>
            </a:r>
          </a:p>
          <a:p>
            <a:pPr algn="just">
              <a:defRPr/>
            </a:pPr>
            <a:r>
              <a:rPr lang="en-US" sz="1400" b="1" dirty="0" smtClean="0">
                <a:solidFill>
                  <a:schemeClr val="bg1"/>
                </a:solidFill>
              </a:rPr>
              <a:t>		ECR 2.0 briefing 30/11/16</a:t>
            </a:r>
            <a:endParaRPr lang="en-US" sz="1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tIns="0" rIns="0" bIns="0" anchor="b"/>
      <a:lstStyle>
        <a:defPPr algn="ctr" fontAlgn="auto">
          <a:spcBef>
            <a:spcPts val="0"/>
          </a:spcBef>
          <a:spcAft>
            <a:spcPts val="0"/>
          </a:spcAft>
          <a:defRPr sz="1400" dirty="0" smtClean="0">
            <a:solidFill>
              <a:schemeClr val="bg2"/>
            </a:solidFill>
            <a:latin typeface="+mn-lt"/>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2557</TotalTime>
  <Words>1336</Words>
  <Application>Microsoft Office PowerPoint</Application>
  <PresentationFormat>On-screen Show (4:3)</PresentationFormat>
  <Paragraphs>122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Slide 1</vt:lpstr>
      <vt:lpstr>PMRPY an Introduction.</vt:lpstr>
      <vt:lpstr>Eligibility of Establishment</vt:lpstr>
      <vt:lpstr>  Eligibility of Employees</vt:lpstr>
      <vt:lpstr>PMRPY reference base</vt:lpstr>
      <vt:lpstr>UAN Version 2.0</vt:lpstr>
      <vt:lpstr>   First time employment </vt:lpstr>
      <vt:lpstr>  First time employment Contd….</vt:lpstr>
      <vt:lpstr>  Prior member joining present employment</vt:lpstr>
      <vt:lpstr>  Process flow</vt:lpstr>
      <vt:lpstr>Slide 11</vt:lpstr>
      <vt:lpstr>  Why ECR II</vt:lpstr>
      <vt:lpstr>  ECR II</vt:lpstr>
      <vt:lpstr>Slide 14</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Sanjay Rai</dc:creator>
  <cp:lastModifiedBy>manish</cp:lastModifiedBy>
  <cp:revision>524</cp:revision>
  <cp:lastPrinted>2014-02-27T09:09:23Z</cp:lastPrinted>
  <dcterms:created xsi:type="dcterms:W3CDTF">2006-08-16T00:00:00Z</dcterms:created>
  <dcterms:modified xsi:type="dcterms:W3CDTF">2016-11-29T18:45:17Z</dcterms:modified>
</cp:coreProperties>
</file>